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75" r:id="rId2"/>
  </p:sldMasterIdLst>
  <p:notesMasterIdLst>
    <p:notesMasterId r:id="rId7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16256000" cy="9144000"/>
  <p:notesSz cx="6858000" cy="9144000"/>
  <p:embeddedFontLst>
    <p:embeddedFont>
      <p:font typeface="Calibri" panose="020F0502020204030204" pitchFamily="34" charset="0"/>
      <p:regular r:id="rId80"/>
      <p:bold r:id="rId81"/>
      <p:italic r:id="rId82"/>
      <p:boldItalic r:id="rId83"/>
    </p:embeddedFont>
    <p:embeddedFont>
      <p:font typeface="Cambria" panose="02040503050406030204" pitchFamily="18" charset="0"/>
      <p:regular r:id="rId84"/>
      <p:bold r:id="rId85"/>
      <p:italic r:id="rId86"/>
      <p:boldItalic r:id="rId87"/>
    </p:embeddedFont>
    <p:embeddedFont>
      <p:font typeface="Gill Sans" panose="020B0604020202020204" charset="0"/>
      <p:regular r:id="rId88"/>
      <p:bold r:id="rId89"/>
    </p:embeddedFont>
    <p:embeddedFont>
      <p:font typeface="Open Sans" panose="020B060603050402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2BPEOPTcEaJewhXuS+8SvA==" hashData="u6bSobPVVrFAqlWEpjB5aDsmyfQJ2d0YzBFZ9tH3J1t4p9+R1p8O9dy+etuN/1C3RGWigzV0kQEYleUQsQqfkg=="/>
  <p:extLst>
    <p:ext uri="{EFAFB233-063F-42B5-8137-9DF3F51BA10A}">
      <p15:sldGuideLst xmlns:p15="http://schemas.microsoft.com/office/powerpoint/2012/main">
        <p15:guide id="1" pos="5120">
          <p15:clr>
            <a:srgbClr val="A4A3A4"/>
          </p15:clr>
        </p15:guide>
        <p15:guide id="2" orient="horz" pos="2835">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4" roundtripDataSignature="AMtx7mj2nXEBDVp3YVD02UYupbrj9qRT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F8E3C6-5D30-497B-B538-F5DC1DE1A126}">
  <a:tblStyle styleId="{D1F8E3C6-5D30-497B-B538-F5DC1DE1A12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 styleId="{7C4EA41A-AC93-46EC-B0FB-2D5DC881A6FB}"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4">
              <a:alpha val="20000"/>
            </a:schemeClr>
          </a:solidFill>
        </a:fill>
      </a:tcStyle>
    </a:band1H>
    <a:band2H>
      <a:tcTxStyle b="off" i="off"/>
      <a:tcStyle>
        <a:tcBdr/>
      </a:tcStyle>
    </a:band2H>
    <a:band1V>
      <a:tcTxStyle b="off" i="off"/>
      <a:tcStyle>
        <a:tcBdr/>
        <a:fill>
          <a:solidFill>
            <a:schemeClr val="accent4">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4"/>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4"/>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DB763A4E-593D-429A-89FF-1FE4BFF3E3EC}"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87" autoAdjust="0"/>
  </p:normalViewPr>
  <p:slideViewPr>
    <p:cSldViewPr snapToGrid="0">
      <p:cViewPr varScale="1">
        <p:scale>
          <a:sx n="46" d="100"/>
          <a:sy n="46" d="100"/>
        </p:scale>
        <p:origin x="1050" y="54"/>
      </p:cViewPr>
      <p:guideLst>
        <p:guide pos="5120"/>
        <p:guide orient="horz"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2.fntdata"/><Relationship Id="rId86" Type="http://schemas.openxmlformats.org/officeDocument/2006/relationships/font" Target="fonts/font7.fntdata"/><Relationship Id="rId9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de33092af_0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11de33092af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The</a:t>
            </a:r>
            <a:r>
              <a:rPr lang="en-US" sz="1200" b="1" i="0" u="none" strike="noStrike" cap="none" dirty="0">
                <a:solidFill>
                  <a:srgbClr val="3F3F3F"/>
                </a:solidFill>
                <a:latin typeface="Open Sans"/>
                <a:ea typeface="Open Sans"/>
                <a:cs typeface="Open Sans"/>
                <a:sym typeface="Open Sans"/>
              </a:rPr>
              <a:t> number system</a:t>
            </a:r>
            <a:r>
              <a:rPr lang="en-US" sz="1200" b="0" i="0" u="none" strike="noStrike" cap="none" dirty="0">
                <a:solidFill>
                  <a:srgbClr val="3F3F3F"/>
                </a:solidFill>
                <a:latin typeface="Open Sans"/>
                <a:ea typeface="Open Sans"/>
                <a:cs typeface="Open Sans"/>
                <a:sym typeface="Open Sans"/>
              </a:rPr>
              <a:t> is the technique to represent numbers in the computer system architecture. Every value that a user is saving into or getting from computer memory has a defined number system.</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Computer architecture supports following number systems:</a:t>
            </a:r>
            <a:endParaRPr lang="en-US" sz="900" b="0" i="0" u="none" strike="noStrike" cap="none" dirty="0">
              <a:solidFill>
                <a:srgbClr val="3F3F3F"/>
              </a:solidFill>
              <a:latin typeface="Arial"/>
              <a:ea typeface="Arial"/>
              <a:cs typeface="Arial"/>
              <a:sym typeface="Arial"/>
            </a:endParaRPr>
          </a:p>
          <a:p>
            <a:pPr marL="342900" marR="0" lvl="0" indent="-342900" algn="l" rtl="0">
              <a:lnSpc>
                <a:spcPct val="153846"/>
              </a:lnSpc>
              <a:spcBef>
                <a:spcPts val="500"/>
              </a:spcBef>
              <a:spcAft>
                <a:spcPts val="0"/>
              </a:spcAft>
              <a:buClr>
                <a:srgbClr val="3F3F3F"/>
              </a:buClr>
              <a:buSzPts val="2200"/>
              <a:buFont typeface="Arial"/>
              <a:buChar char="•"/>
            </a:pPr>
            <a:r>
              <a:rPr lang="en-US" sz="1200" b="0" i="0" u="none" strike="noStrike" cap="none" dirty="0">
                <a:solidFill>
                  <a:srgbClr val="3F3F3F"/>
                </a:solidFill>
                <a:latin typeface="Open Sans"/>
                <a:ea typeface="Open Sans"/>
                <a:cs typeface="Open Sans"/>
                <a:sym typeface="Open Sans"/>
              </a:rPr>
              <a:t>Binary number system (Base – 2)</a:t>
            </a:r>
          </a:p>
          <a:p>
            <a:pPr marL="342900" marR="0" lvl="0" indent="-342900" algn="l" rtl="0">
              <a:lnSpc>
                <a:spcPct val="153846"/>
              </a:lnSpc>
              <a:spcBef>
                <a:spcPts val="500"/>
              </a:spcBef>
              <a:spcAft>
                <a:spcPts val="0"/>
              </a:spcAft>
              <a:buClr>
                <a:srgbClr val="3F3F3F"/>
              </a:buClr>
              <a:buSzPts val="2200"/>
              <a:buFont typeface="Arial"/>
              <a:buChar char="•"/>
            </a:pPr>
            <a:r>
              <a:rPr lang="en-US" sz="1200" b="0" i="0" u="none" strike="noStrike" cap="none" dirty="0">
                <a:solidFill>
                  <a:srgbClr val="3F3F3F"/>
                </a:solidFill>
                <a:latin typeface="Open Sans"/>
                <a:ea typeface="Open Sans"/>
                <a:cs typeface="Open Sans"/>
                <a:sym typeface="Open Sans"/>
              </a:rPr>
              <a:t>Octal number system (Base – 8)</a:t>
            </a:r>
          </a:p>
          <a:p>
            <a:pPr marL="342900" marR="0" lvl="0" indent="-342900" algn="l" rtl="0">
              <a:lnSpc>
                <a:spcPct val="153846"/>
              </a:lnSpc>
              <a:spcBef>
                <a:spcPts val="500"/>
              </a:spcBef>
              <a:spcAft>
                <a:spcPts val="0"/>
              </a:spcAft>
              <a:buClr>
                <a:srgbClr val="3F3F3F"/>
              </a:buClr>
              <a:buSzPts val="2200"/>
              <a:buFont typeface="Arial"/>
              <a:buChar char="•"/>
            </a:pPr>
            <a:r>
              <a:rPr lang="en-US" sz="1200" b="0" i="0" u="none" strike="noStrike" cap="none" dirty="0">
                <a:solidFill>
                  <a:srgbClr val="3F3F3F"/>
                </a:solidFill>
                <a:latin typeface="Open Sans"/>
                <a:ea typeface="Open Sans"/>
                <a:cs typeface="Open Sans"/>
                <a:sym typeface="Open Sans"/>
              </a:rPr>
              <a:t>Decimal number system (Base – 10)</a:t>
            </a:r>
          </a:p>
          <a:p>
            <a:pPr marL="342900" marR="0" lvl="0" indent="-342900" algn="l" rtl="0">
              <a:lnSpc>
                <a:spcPct val="153846"/>
              </a:lnSpc>
              <a:spcBef>
                <a:spcPts val="500"/>
              </a:spcBef>
              <a:spcAft>
                <a:spcPts val="0"/>
              </a:spcAft>
              <a:buClr>
                <a:srgbClr val="3F3F3F"/>
              </a:buClr>
              <a:buSzPts val="2200"/>
              <a:buFont typeface="Arial"/>
              <a:buChar char="•"/>
            </a:pPr>
            <a:r>
              <a:rPr lang="en-US" sz="1200" b="0" i="0" u="none" strike="noStrike" cap="none" dirty="0">
                <a:solidFill>
                  <a:srgbClr val="3F3F3F"/>
                </a:solidFill>
                <a:latin typeface="Open Sans"/>
                <a:ea typeface="Open Sans"/>
                <a:cs typeface="Open Sans"/>
                <a:sym typeface="Open Sans"/>
              </a:rPr>
              <a:t>Hexadecimal (hex) number system (Base – 16)</a:t>
            </a:r>
            <a:endParaRPr lang="en-US" dirty="0"/>
          </a:p>
          <a:p>
            <a:pPr marL="171450" lvl="0" indent="-171450" algn="l" rtl="0">
              <a:lnSpc>
                <a:spcPct val="100000"/>
              </a:lnSpc>
              <a:spcBef>
                <a:spcPts val="0"/>
              </a:spcBef>
              <a:spcAft>
                <a:spcPts val="0"/>
              </a:spcAft>
              <a:buSzPts val="1400"/>
              <a:buFont typeface="Arial" panose="020B0604020202020204" pitchFamily="34" charset="0"/>
              <a:buChar char="•"/>
            </a:pPr>
            <a:endParaRPr dirty="0"/>
          </a:p>
        </p:txBody>
      </p:sp>
      <p:sp>
        <p:nvSpPr>
          <p:cNvPr id="533" name="Google Shape;5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d8b0d4580_0_7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g11d8b0d4580_0_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3F3F3F"/>
                </a:solidFill>
              </a:rPr>
              <a:t>An operating system is a unit of system software that manages a computer's resources, such as hardware and software.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3F3F3F"/>
                </a:solidFill>
              </a:rPr>
              <a:t>It is a piece of software that serves as a link between the user and the computer hardware.</a:t>
            </a:r>
          </a:p>
          <a:p>
            <a:pPr marL="0" lvl="0" indent="0" algn="l" rtl="0">
              <a:lnSpc>
                <a:spcPct val="100000"/>
              </a:lnSpc>
              <a:spcBef>
                <a:spcPts val="0"/>
              </a:spcBef>
              <a:spcAft>
                <a:spcPts val="0"/>
              </a:spcAft>
              <a:buSzPts val="1400"/>
              <a:buNone/>
            </a:pPr>
            <a:endParaRPr dirty="0"/>
          </a:p>
        </p:txBody>
      </p:sp>
      <p:sp>
        <p:nvSpPr>
          <p:cNvPr id="556" name="Google Shape;5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ea2f3a84f_1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3F3F3F"/>
                </a:solidFill>
              </a:rPr>
              <a:t>Any software or application in a computer system must run on at least one operating system. An application, such as Microsoft Word, Chrome, or games, requires an environment in order to execute and fulfill its duties.</a:t>
            </a:r>
          </a:p>
          <a:p>
            <a:pPr marL="0" lvl="0" indent="0" algn="l" rtl="0">
              <a:lnSpc>
                <a:spcPct val="100000"/>
              </a:lnSpc>
              <a:spcBef>
                <a:spcPts val="0"/>
              </a:spcBef>
              <a:spcAft>
                <a:spcPts val="0"/>
              </a:spcAft>
              <a:buSzPts val="1400"/>
              <a:buNone/>
            </a:pPr>
            <a:endParaRPr dirty="0"/>
          </a:p>
        </p:txBody>
      </p:sp>
      <p:sp>
        <p:nvSpPr>
          <p:cNvPr id="567" name="Google Shape;567;g11ea2f3a84f_1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1ea2f3a84f_1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3F3F3F"/>
                </a:solidFill>
              </a:rPr>
              <a:t>With the help of an </a:t>
            </a:r>
            <a:r>
              <a:rPr lang="en-US" dirty="0"/>
              <a:t>o</a:t>
            </a:r>
            <a:r>
              <a:rPr lang="en-US" dirty="0">
                <a:solidFill>
                  <a:srgbClr val="3F3F3F"/>
                </a:solidFill>
              </a:rPr>
              <a:t>perating </a:t>
            </a:r>
            <a:r>
              <a:rPr lang="en-US" dirty="0"/>
              <a:t>s</a:t>
            </a:r>
            <a:r>
              <a:rPr lang="en-US" dirty="0">
                <a:solidFill>
                  <a:srgbClr val="3F3F3F"/>
                </a:solidFill>
              </a:rPr>
              <a:t>ystem, communication between devices and applications may be done easily with the computer without learning computer languages.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Any computer or smartphone device cannot operate without an operating system.</a:t>
            </a:r>
            <a:endParaRPr lang="en-US" sz="900" b="0" i="0" u="none" strike="noStrike" cap="none" dirty="0">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578" name="Google Shape;578;g11ea2f3a84f_1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88" name="Google Shape;58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b="0" i="0" u="none" strike="noStrike" cap="none" dirty="0">
                <a:solidFill>
                  <a:srgbClr val="3F3F3F"/>
                </a:solidFill>
                <a:latin typeface="Open Sans"/>
                <a:ea typeface="Open Sans"/>
                <a:cs typeface="Open Sans"/>
                <a:sym typeface="Open Sans"/>
              </a:rPr>
              <a:t>The objectives for operating system are: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The operating system offers an </a:t>
            </a:r>
            <a:r>
              <a:rPr lang="en-US" sz="1200" b="1" i="0" u="none" strike="noStrike" cap="none" dirty="0">
                <a:solidFill>
                  <a:srgbClr val="3F3F3F"/>
                </a:solidFill>
                <a:latin typeface="Open Sans"/>
                <a:ea typeface="Open Sans"/>
                <a:cs typeface="Open Sans"/>
                <a:sym typeface="Open Sans"/>
              </a:rPr>
              <a:t>appropriate interface</a:t>
            </a:r>
            <a:r>
              <a:rPr lang="en-US" sz="1200" b="0" i="0" u="none" strike="noStrike" cap="none" dirty="0">
                <a:solidFill>
                  <a:srgbClr val="3F3F3F"/>
                </a:solidFill>
                <a:latin typeface="Open Sans"/>
                <a:ea typeface="Open Sans"/>
                <a:cs typeface="Open Sans"/>
                <a:sym typeface="Open Sans"/>
              </a:rPr>
              <a:t> to use the computer system.</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helps in hiding the information related to the</a:t>
            </a:r>
            <a:r>
              <a:rPr lang="en-US" sz="1200" b="1" i="0" u="none" strike="noStrike" cap="none" dirty="0">
                <a:solidFill>
                  <a:srgbClr val="3F3F3F"/>
                </a:solidFill>
                <a:latin typeface="Open Sans"/>
                <a:ea typeface="Open Sans"/>
                <a:cs typeface="Open Sans"/>
                <a:sym typeface="Open Sans"/>
              </a:rPr>
              <a:t> hardware resources</a:t>
            </a:r>
            <a:r>
              <a:rPr lang="en-US" sz="1200" b="0" i="0" u="none" strike="noStrike" cap="none" dirty="0">
                <a:solidFill>
                  <a:srgbClr val="3F3F3F"/>
                </a:solidFill>
                <a:latin typeface="Open Sans"/>
                <a:ea typeface="Open Sans"/>
                <a:cs typeface="Open Sans"/>
                <a:sym typeface="Open Sans"/>
              </a:rPr>
              <a:t> from the users.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provides the </a:t>
            </a:r>
            <a:r>
              <a:rPr lang="en-US" sz="1200" b="1" i="0" u="none" strike="noStrike" cap="none" dirty="0">
                <a:solidFill>
                  <a:srgbClr val="3F3F3F"/>
                </a:solidFill>
                <a:latin typeface="Open Sans"/>
                <a:ea typeface="Open Sans"/>
                <a:cs typeface="Open Sans"/>
                <a:sym typeface="Open Sans"/>
              </a:rPr>
              <a:t>sharing of resources among users and programs</a:t>
            </a:r>
            <a:r>
              <a:rPr lang="en-US" sz="1200" b="0" i="0" u="none" strike="noStrike" cap="none" dirty="0">
                <a:solidFill>
                  <a:srgbClr val="3F3F3F"/>
                </a:solidFill>
                <a:latin typeface="Open Sans"/>
                <a:ea typeface="Open Sans"/>
                <a:cs typeface="Open Sans"/>
                <a:sym typeface="Open Sans"/>
              </a:rPr>
              <a:t> in an efficient way.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The operating system helps us to </a:t>
            </a:r>
            <a:r>
              <a:rPr lang="en-US" sz="1200" b="1" i="0" u="none" strike="noStrike" cap="none" dirty="0">
                <a:solidFill>
                  <a:srgbClr val="3F3F3F"/>
                </a:solidFill>
                <a:latin typeface="Open Sans"/>
                <a:ea typeface="Open Sans"/>
                <a:cs typeface="Open Sans"/>
                <a:sym typeface="Open Sans"/>
              </a:rPr>
              <a:t>manage the computer system resources</a:t>
            </a:r>
            <a:r>
              <a:rPr lang="en-US" sz="1200" b="0" i="0" u="none" strike="noStrike" cap="none" dirty="0">
                <a:solidFill>
                  <a:srgbClr val="3F3F3F"/>
                </a:solidFill>
                <a:latin typeface="Open Sans"/>
                <a:ea typeface="Open Sans"/>
                <a:cs typeface="Open Sans"/>
                <a:sym typeface="Open Sans"/>
              </a:rPr>
              <a: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The operating system offers </a:t>
            </a:r>
            <a:r>
              <a:rPr lang="en-US" sz="1200" b="1" i="0" u="none" strike="noStrike" cap="none" dirty="0">
                <a:solidFill>
                  <a:srgbClr val="3F3F3F"/>
                </a:solidFill>
                <a:latin typeface="Open Sans"/>
                <a:ea typeface="Open Sans"/>
                <a:cs typeface="Open Sans"/>
                <a:sym typeface="Open Sans"/>
              </a:rPr>
              <a:t>convenient &amp; impartial sharing of resources</a:t>
            </a:r>
            <a:r>
              <a:rPr lang="en-US" sz="1200" b="0" i="0" u="none" strike="noStrike" cap="none" dirty="0">
                <a:solidFill>
                  <a:srgbClr val="3F3F3F"/>
                </a:solidFill>
                <a:latin typeface="Open Sans"/>
                <a:ea typeface="Open Sans"/>
                <a:cs typeface="Open Sans"/>
                <a:sym typeface="Open Sans"/>
              </a:rPr>
              <a:t> between the users &amp; programs.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The operating system is useful to </a:t>
            </a:r>
            <a:r>
              <a:rPr lang="en-US" sz="1200" b="1" i="0" u="none" strike="noStrike" cap="none" dirty="0">
                <a:solidFill>
                  <a:srgbClr val="3F3F3F"/>
                </a:solidFill>
                <a:latin typeface="Open Sans"/>
                <a:ea typeface="Open Sans"/>
                <a:cs typeface="Open Sans"/>
                <a:sym typeface="Open Sans"/>
              </a:rPr>
              <a:t>monitor and handle the execution of other programs</a:t>
            </a:r>
            <a:r>
              <a:rPr lang="en-US" sz="1200" b="0" i="0" u="none" strike="noStrike" cap="none" dirty="0">
                <a:solidFill>
                  <a:srgbClr val="3F3F3F"/>
                </a:solidFill>
                <a:latin typeface="Open Sans"/>
                <a:ea typeface="Open Sans"/>
                <a:cs typeface="Open Sans"/>
                <a:sym typeface="Open Sans"/>
              </a:rPr>
              <a:t>.</a:t>
            </a:r>
          </a:p>
          <a:p>
            <a:pPr marL="171450" lvl="0" indent="-171450" algn="l" rtl="0">
              <a:lnSpc>
                <a:spcPct val="100000"/>
              </a:lnSpc>
              <a:spcBef>
                <a:spcPts val="0"/>
              </a:spcBef>
              <a:spcAft>
                <a:spcPts val="0"/>
              </a:spcAft>
              <a:buSzPts val="1400"/>
              <a:buFont typeface="Arial" panose="020B0604020202020204" pitchFamily="34" charset="0"/>
              <a:buChar char="•"/>
            </a:pPr>
            <a:endParaRPr dirty="0"/>
          </a:p>
        </p:txBody>
      </p:sp>
      <p:sp>
        <p:nvSpPr>
          <p:cNvPr id="596" name="Google Shape;5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features of an operating system:</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rgbClr val="3F3F3F"/>
                </a:solidFill>
                <a:latin typeface="Open Sans"/>
                <a:ea typeface="Open Sans"/>
                <a:cs typeface="Open Sans"/>
                <a:sym typeface="Open Sans"/>
              </a:rPr>
              <a:t>Memory management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Processor management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File and device management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Error detecting aids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Security and authentication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Job accounting</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Control over system performances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lvl="0" indent="-171450" algn="l" rtl="0">
              <a:lnSpc>
                <a:spcPct val="100000"/>
              </a:lnSpc>
              <a:spcBef>
                <a:spcPts val="0"/>
              </a:spcBef>
              <a:spcAft>
                <a:spcPts val="0"/>
              </a:spcAft>
              <a:buSzPts val="1400"/>
              <a:buFont typeface="Arial" panose="020B0604020202020204" pitchFamily="34" charset="0"/>
              <a:buChar char="•"/>
            </a:pPr>
            <a:endParaRPr lang="en-US" sz="1200" b="0" i="0" u="none" strike="noStrike" cap="none" dirty="0">
              <a:solidFill>
                <a:srgbClr val="3F3F3F"/>
              </a:solidFill>
              <a:latin typeface="Open Sans"/>
              <a:ea typeface="Open Sans"/>
              <a:cs typeface="Open Sans"/>
              <a:sym typeface="Open Sans"/>
            </a:endParaRPr>
          </a:p>
          <a:p>
            <a:pPr marL="171450" lvl="0" indent="-171450" algn="l" rtl="0">
              <a:lnSpc>
                <a:spcPct val="100000"/>
              </a:lnSpc>
              <a:spcBef>
                <a:spcPts val="0"/>
              </a:spcBef>
              <a:spcAft>
                <a:spcPts val="0"/>
              </a:spcAft>
              <a:buSzPts val="1400"/>
              <a:buFont typeface="Arial" panose="020B0604020202020204" pitchFamily="34" charset="0"/>
              <a:buChar char="•"/>
            </a:pPr>
            <a:endParaRPr lang="en-US" sz="1200" b="0" i="0" u="none" strike="noStrike" cap="none" dirty="0">
              <a:solidFill>
                <a:srgbClr val="3F3F3F"/>
              </a:solidFill>
              <a:latin typeface="Open Sans"/>
              <a:ea typeface="Open Sans"/>
              <a:cs typeface="Open Sans"/>
              <a:sym typeface="Open Sans"/>
            </a:endParaRPr>
          </a:p>
          <a:p>
            <a:pPr marL="171450" lvl="0" indent="-171450" algn="l" rtl="0">
              <a:lnSpc>
                <a:spcPct val="100000"/>
              </a:lnSpc>
              <a:spcBef>
                <a:spcPts val="0"/>
              </a:spcBef>
              <a:spcAft>
                <a:spcPts val="0"/>
              </a:spcAft>
              <a:buSzPts val="1400"/>
              <a:buFont typeface="Arial" panose="020B0604020202020204" pitchFamily="34" charset="0"/>
              <a:buChar char="•"/>
            </a:pPr>
            <a:endParaRPr dirty="0"/>
          </a:p>
        </p:txBody>
      </p:sp>
      <p:sp>
        <p:nvSpPr>
          <p:cNvPr id="634" name="Google Shape;63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d8b0d4580_0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g11d8b0d4580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d8b0d4580_0_7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g11d8b0d4580_0_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3F3F3F"/>
                </a:solidFill>
                <a:latin typeface="Open Sans"/>
                <a:ea typeface="Open Sans"/>
                <a:cs typeface="Open Sans"/>
                <a:sym typeface="Open Sans"/>
              </a:rPr>
              <a:t>A computer network is a group of devices, such as computers, printers, scanners, that are connected to each other via wires, cables, and so on. These devices are also known as nodes.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helps in sending and receiving data stored in devices over the network.</a:t>
            </a:r>
          </a:p>
        </p:txBody>
      </p:sp>
      <p:sp>
        <p:nvSpPr>
          <p:cNvPr id="710" name="Google Shape;7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Computer network features are:</a:t>
            </a:r>
          </a:p>
          <a:p>
            <a:pPr marL="0" lvl="0" indent="0" algn="l" rtl="0">
              <a:lnSpc>
                <a:spcPct val="100000"/>
              </a:lnSpc>
              <a:spcBef>
                <a:spcPts val="0"/>
              </a:spcBef>
              <a:spcAft>
                <a:spcPts val="0"/>
              </a:spcAft>
              <a:buSzPts val="140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Performance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Data Sharing</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Backup</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Reliable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Security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Scalability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Software/Hardware Compatibility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rgbClr val="3F3F3F"/>
              </a:solidFill>
              <a:latin typeface="Open Sans"/>
              <a:ea typeface="Open Sans"/>
              <a:cs typeface="Open Sans"/>
              <a:sym typeface="Open Sans"/>
            </a:endParaRPr>
          </a:p>
          <a:p>
            <a:pPr marL="171450" lvl="0" indent="-171450" algn="l" rtl="0">
              <a:lnSpc>
                <a:spcPct val="100000"/>
              </a:lnSpc>
              <a:spcBef>
                <a:spcPts val="0"/>
              </a:spcBef>
              <a:spcAft>
                <a:spcPts val="0"/>
              </a:spcAft>
              <a:buSzPts val="1400"/>
              <a:buFont typeface="Arial" panose="020B0604020202020204" pitchFamily="34" charset="0"/>
              <a:buChar char="•"/>
            </a:pPr>
            <a:endParaRPr dirty="0"/>
          </a:p>
        </p:txBody>
      </p:sp>
      <p:sp>
        <p:nvSpPr>
          <p:cNvPr id="719" name="Google Shape;7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SzPts val="2800"/>
              <a:buNone/>
            </a:pPr>
            <a:r>
              <a:rPr lang="en-US" b="1" dirty="0"/>
              <a:t>Some techniques to assess performance are:</a:t>
            </a:r>
            <a:endParaRPr lang="en-US" dirty="0">
              <a:solidFill>
                <a:srgbClr val="3F3F3F"/>
              </a:solidFill>
            </a:endParaRPr>
          </a:p>
          <a:p>
            <a:pPr marL="457200" lvl="0" indent="-368300" algn="l" rtl="0">
              <a:lnSpc>
                <a:spcPct val="115000"/>
              </a:lnSpc>
              <a:spcBef>
                <a:spcPts val="1000"/>
              </a:spcBef>
              <a:spcAft>
                <a:spcPts val="0"/>
              </a:spcAft>
              <a:buClr>
                <a:srgbClr val="3F3F3F"/>
              </a:buClr>
              <a:buSzPts val="2200"/>
              <a:buFont typeface="Open Sans"/>
              <a:buChar char="●"/>
            </a:pPr>
            <a:r>
              <a:rPr lang="en-US" dirty="0">
                <a:solidFill>
                  <a:srgbClr val="3F3F3F"/>
                </a:solidFill>
              </a:rPr>
              <a:t>Transit time: The time it takes for a message to go from one device to another</a:t>
            </a:r>
            <a:endParaRPr lang="en-US" sz="1200" dirty="0">
              <a:solidFill>
                <a:srgbClr val="3F3F3F"/>
              </a:solidFill>
              <a:latin typeface="Open Sans"/>
              <a:ea typeface="Open Sans"/>
              <a:cs typeface="Open Sans"/>
              <a:sym typeface="Open Sans"/>
            </a:endParaRPr>
          </a:p>
          <a:p>
            <a:pPr marL="457200" lvl="0" indent="-368300" algn="l" rtl="0">
              <a:lnSpc>
                <a:spcPct val="115000"/>
              </a:lnSpc>
              <a:spcBef>
                <a:spcPts val="1000"/>
              </a:spcBef>
              <a:spcAft>
                <a:spcPts val="0"/>
              </a:spcAft>
              <a:buClr>
                <a:srgbClr val="3F3F3F"/>
              </a:buClr>
              <a:buSzPts val="2200"/>
              <a:buFont typeface="Open Sans"/>
              <a:buChar char="●"/>
            </a:pPr>
            <a:r>
              <a:rPr lang="en-US" dirty="0">
                <a:solidFill>
                  <a:srgbClr val="3F3F3F"/>
                </a:solidFill>
              </a:rPr>
              <a:t>Response time: </a:t>
            </a:r>
            <a:r>
              <a:rPr lang="en-US" sz="1200" dirty="0">
                <a:solidFill>
                  <a:srgbClr val="3F3F3F"/>
                </a:solidFill>
                <a:latin typeface="Open Sans"/>
                <a:ea typeface="Open Sans"/>
                <a:cs typeface="Open Sans"/>
                <a:sym typeface="Open Sans"/>
              </a:rPr>
              <a:t>The time elapsed between an inquiry and a response</a:t>
            </a:r>
            <a:endParaRPr lang="en-US" b="1" dirty="0">
              <a:solidFill>
                <a:srgbClr val="3F3F3F"/>
              </a:solidFill>
            </a:endParaRPr>
          </a:p>
          <a:p>
            <a:pPr marL="0" lvl="0" indent="0" algn="l" rtl="0">
              <a:lnSpc>
                <a:spcPct val="115000"/>
              </a:lnSpc>
              <a:spcBef>
                <a:spcPts val="1000"/>
              </a:spcBef>
              <a:spcAft>
                <a:spcPts val="0"/>
              </a:spcAft>
              <a:buSzPts val="2800"/>
              <a:buNone/>
            </a:pPr>
            <a:r>
              <a:rPr lang="en-US" b="1" dirty="0">
                <a:solidFill>
                  <a:srgbClr val="3F3F3F"/>
                </a:solidFill>
              </a:rPr>
              <a:t>Performance can also be measured in other ways:</a:t>
            </a:r>
          </a:p>
          <a:p>
            <a:pPr marL="457200" lvl="0" indent="-368300" algn="l" rtl="0">
              <a:lnSpc>
                <a:spcPct val="115000"/>
              </a:lnSpc>
              <a:spcBef>
                <a:spcPts val="1000"/>
              </a:spcBef>
              <a:spcAft>
                <a:spcPts val="0"/>
              </a:spcAft>
              <a:buClr>
                <a:srgbClr val="3F3F3F"/>
              </a:buClr>
              <a:buSzPts val="2200"/>
              <a:buFont typeface="Open Sans"/>
              <a:buChar char="●"/>
            </a:pPr>
            <a:r>
              <a:rPr lang="en-US" dirty="0">
                <a:solidFill>
                  <a:srgbClr val="3F3F3F"/>
                </a:solidFill>
              </a:rPr>
              <a:t>Number of users</a:t>
            </a:r>
            <a:endParaRPr lang="en-US" dirty="0"/>
          </a:p>
          <a:p>
            <a:pPr marL="457200" lvl="0" indent="-368300" algn="l" rtl="0">
              <a:lnSpc>
                <a:spcPct val="115000"/>
              </a:lnSpc>
              <a:spcBef>
                <a:spcPts val="0"/>
              </a:spcBef>
              <a:spcAft>
                <a:spcPts val="0"/>
              </a:spcAft>
              <a:buClr>
                <a:srgbClr val="3F3F3F"/>
              </a:buClr>
              <a:buSzPts val="2200"/>
              <a:buFont typeface="Open Sans"/>
              <a:buChar char="●"/>
            </a:pPr>
            <a:r>
              <a:rPr lang="en-US" dirty="0"/>
              <a:t>Efficacy of software</a:t>
            </a:r>
          </a:p>
          <a:p>
            <a:pPr marL="457200" lvl="0" indent="-368300" algn="l" rtl="0">
              <a:lnSpc>
                <a:spcPct val="115000"/>
              </a:lnSpc>
              <a:spcBef>
                <a:spcPts val="0"/>
              </a:spcBef>
              <a:spcAft>
                <a:spcPts val="0"/>
              </a:spcAft>
              <a:buClr>
                <a:srgbClr val="3F3F3F"/>
              </a:buClr>
              <a:buSzPts val="2200"/>
              <a:buFont typeface="Open Sans"/>
              <a:buChar char="●"/>
            </a:pPr>
            <a:r>
              <a:rPr lang="en-US" dirty="0"/>
              <a:t>Connected hardware's capabilities</a:t>
            </a:r>
          </a:p>
          <a:p>
            <a:pPr marL="0" lvl="0" indent="0" algn="l" rtl="0">
              <a:lnSpc>
                <a:spcPct val="100000"/>
              </a:lnSpc>
              <a:spcBef>
                <a:spcPts val="0"/>
              </a:spcBef>
              <a:spcAft>
                <a:spcPts val="0"/>
              </a:spcAft>
              <a:buSzPts val="1400"/>
              <a:buNone/>
            </a:pPr>
            <a:endParaRPr dirty="0"/>
          </a:p>
        </p:txBody>
      </p:sp>
      <p:sp>
        <p:nvSpPr>
          <p:cNvPr id="742" name="Google Shape;74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communication model are as the follows.</a:t>
            </a:r>
            <a:endParaRPr dirty="0"/>
          </a:p>
        </p:txBody>
      </p:sp>
      <p:sp>
        <p:nvSpPr>
          <p:cNvPr id="751" name="Google Shape;75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rgbClr val="3F3F3F"/>
                </a:solidFill>
                <a:latin typeface="Open Sans"/>
                <a:ea typeface="Open Sans"/>
                <a:cs typeface="Open Sans"/>
                <a:sym typeface="Open Sans"/>
              </a:rPr>
              <a:t>Network topology </a:t>
            </a:r>
            <a:r>
              <a:rPr lang="en-US" sz="1200" b="0" i="0" u="none" strike="noStrike" cap="none" dirty="0">
                <a:solidFill>
                  <a:srgbClr val="3F3F3F"/>
                </a:solidFill>
                <a:latin typeface="Open Sans"/>
                <a:ea typeface="Open Sans"/>
                <a:cs typeface="Open Sans"/>
                <a:sym typeface="Open Sans"/>
              </a:rPr>
              <a:t>is the configuration of a network that includes nodes and connecting lines via sender and receiver.</a:t>
            </a:r>
          </a:p>
          <a:p>
            <a:pPr marL="0" lvl="0" indent="0" algn="l" rtl="0">
              <a:lnSpc>
                <a:spcPct val="100000"/>
              </a:lnSpc>
              <a:spcBef>
                <a:spcPts val="0"/>
              </a:spcBef>
              <a:spcAft>
                <a:spcPts val="0"/>
              </a:spcAft>
              <a:buSzPts val="1400"/>
              <a:buNone/>
            </a:pPr>
            <a:endParaRPr dirty="0"/>
          </a:p>
        </p:txBody>
      </p:sp>
      <p:sp>
        <p:nvSpPr>
          <p:cNvPr id="769" name="Google Shape;7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42857"/>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They are divided into two categories:</a:t>
            </a:r>
            <a:endParaRPr lang="en-US" dirty="0"/>
          </a:p>
          <a:p>
            <a:pPr marL="800100" marR="0" lvl="1" indent="-342900" algn="just" rtl="0">
              <a:lnSpc>
                <a:spcPct val="142857"/>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Geographical areas covered</a:t>
            </a:r>
            <a:endParaRPr lang="en-US" dirty="0"/>
          </a:p>
          <a:p>
            <a:pPr marL="800100" marR="0" lvl="1" indent="-342900" algn="just" rtl="0">
              <a:lnSpc>
                <a:spcPct val="142857"/>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Network architecture</a:t>
            </a:r>
            <a:endParaRPr lang="en-US" dirty="0"/>
          </a:p>
        </p:txBody>
      </p:sp>
      <p:sp>
        <p:nvSpPr>
          <p:cNvPr id="778" name="Google Shape;77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solidFill>
                  <a:srgbClr val="3F3F3F"/>
                </a:solidFill>
              </a:rPr>
              <a:t>Bus topology </a:t>
            </a:r>
            <a:r>
              <a:rPr lang="en-US" dirty="0">
                <a:solidFill>
                  <a:srgbClr val="3F3F3F"/>
                </a:solidFill>
              </a:rPr>
              <a:t>is a network type in which every computer and network device is connected to single cable. When it has exactly two endpoints, then it is called Linear Bus topology.</a:t>
            </a:r>
          </a:p>
          <a:p>
            <a:pPr marL="0" lvl="0" indent="0" algn="l" rtl="0">
              <a:lnSpc>
                <a:spcPct val="100000"/>
              </a:lnSpc>
              <a:spcBef>
                <a:spcPts val="0"/>
              </a:spcBef>
              <a:spcAft>
                <a:spcPts val="0"/>
              </a:spcAft>
              <a:buSzPts val="1400"/>
              <a:buNone/>
            </a:pPr>
            <a:endParaRPr dirty="0"/>
          </a:p>
        </p:txBody>
      </p:sp>
      <p:sp>
        <p:nvSpPr>
          <p:cNvPr id="817" name="Google Shape;81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ea2f3a84f_1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The advantages and disadvantages of bus topology are: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rgbClr val="3F3F3F"/>
                </a:solidFill>
                <a:latin typeface="Open Sans"/>
                <a:ea typeface="Open Sans"/>
                <a:cs typeface="Open Sans"/>
                <a:sym typeface="Open Sans"/>
              </a:rPr>
              <a:t>Advantages</a:t>
            </a:r>
          </a:p>
          <a:p>
            <a:pPr marL="457200" marR="0" lvl="0" indent="-368300" algn="l" rtl="0">
              <a:lnSpc>
                <a:spcPct val="100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It is easy to set up.</a:t>
            </a:r>
          </a:p>
          <a:p>
            <a:pPr marL="457200" marR="0" lvl="0" indent="-368300" algn="l" rtl="0">
              <a:lnSpc>
                <a:spcPct val="100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The bus uses less cabling than the mesh, star, and tree topologies.</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rgbClr val="3F3F3F"/>
                </a:solidFill>
                <a:latin typeface="Open Sans"/>
                <a:ea typeface="Open Sans"/>
                <a:cs typeface="Open Sans"/>
                <a:sym typeface="Open Sans"/>
              </a:rPr>
              <a:t>Disadvantages</a:t>
            </a:r>
          </a:p>
          <a:p>
            <a:pPr marL="457200" marR="0" lvl="0" indent="-368300" algn="l" rtl="0">
              <a:lnSpc>
                <a:spcPct val="100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Reconfiguring and isolating errors is difficult.</a:t>
            </a:r>
          </a:p>
          <a:p>
            <a:pPr marL="457200" marR="0" lvl="0" indent="-368300" algn="l" rtl="0">
              <a:lnSpc>
                <a:spcPct val="100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All communication is disrupted when a bus cable malfunctions or breaks.</a:t>
            </a:r>
          </a:p>
          <a:p>
            <a:pPr marL="0" lvl="0" indent="0" algn="l" rtl="0">
              <a:lnSpc>
                <a:spcPct val="100000"/>
              </a:lnSpc>
              <a:spcBef>
                <a:spcPts val="0"/>
              </a:spcBef>
              <a:spcAft>
                <a:spcPts val="0"/>
              </a:spcAft>
              <a:buSzPts val="1400"/>
              <a:buNone/>
            </a:pPr>
            <a:endParaRPr dirty="0"/>
          </a:p>
        </p:txBody>
      </p:sp>
      <p:sp>
        <p:nvSpPr>
          <p:cNvPr id="826" name="Google Shape;826;g11ea2f3a84f_1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d8b0d4580_0_1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11d8b0d4580_0_1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solidFill>
                  <a:srgbClr val="3F3F3F"/>
                </a:solidFill>
              </a:rPr>
              <a:t>Ring topology </a:t>
            </a:r>
            <a:r>
              <a:rPr lang="en-US" dirty="0">
                <a:solidFill>
                  <a:srgbClr val="3F3F3F"/>
                </a:solidFill>
              </a:rPr>
              <a:t>is called so because </a:t>
            </a:r>
            <a:r>
              <a:rPr lang="en-US" dirty="0"/>
              <a:t>one computer</a:t>
            </a:r>
            <a:r>
              <a:rPr lang="en-US" dirty="0">
                <a:solidFill>
                  <a:srgbClr val="3F3F3F"/>
                </a:solidFill>
              </a:rPr>
              <a:t> connected to another, with the final one being connected to the first. Each device has exactly two neighbors.</a:t>
            </a:r>
          </a:p>
          <a:p>
            <a:pPr marL="0" lvl="0" indent="0" algn="l" rtl="0">
              <a:lnSpc>
                <a:spcPct val="100000"/>
              </a:lnSpc>
              <a:spcBef>
                <a:spcPts val="0"/>
              </a:spcBef>
              <a:spcAft>
                <a:spcPts val="0"/>
              </a:spcAft>
              <a:buSzPts val="1400"/>
              <a:buNone/>
            </a:pPr>
            <a:endParaRPr dirty="0"/>
          </a:p>
        </p:txBody>
      </p:sp>
      <p:sp>
        <p:nvSpPr>
          <p:cNvPr id="841" name="Google Shape;84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1ea2f3a84f_1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The advantages and disadvantages of ring topology are: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rgbClr val="3F3F3F"/>
                </a:solidFill>
                <a:latin typeface="Open Sans"/>
                <a:ea typeface="Open Sans"/>
                <a:cs typeface="Open Sans"/>
                <a:sym typeface="Open Sans"/>
              </a:rPr>
              <a:t>Advantages</a:t>
            </a: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Although packets only move in one direction, data transmission is comparatively simple.</a:t>
            </a: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A central controller is not required to manage communication between nodes.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rgbClr val="3F3F3F"/>
                </a:solidFill>
                <a:latin typeface="Open Sans"/>
                <a:ea typeface="Open Sans"/>
                <a:cs typeface="Open Sans"/>
                <a:sym typeface="Open Sans"/>
              </a:rPr>
              <a:t>Disadvantages</a:t>
            </a: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A data packet in a unidirectional Ring must pass through all nodes.</a:t>
            </a: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dirty="0">
                <a:solidFill>
                  <a:srgbClr val="3F3F3F"/>
                </a:solidFill>
                <a:latin typeface="Open Sans"/>
                <a:ea typeface="Open Sans"/>
                <a:cs typeface="Open Sans"/>
                <a:sym typeface="Open Sans"/>
              </a:rPr>
              <a:t>For computers to communicate with one another, they must all be turned on.</a:t>
            </a:r>
          </a:p>
          <a:p>
            <a:pPr marL="0" lvl="0" indent="0" algn="l" rtl="0">
              <a:lnSpc>
                <a:spcPct val="100000"/>
              </a:lnSpc>
              <a:spcBef>
                <a:spcPts val="0"/>
              </a:spcBef>
              <a:spcAft>
                <a:spcPts val="0"/>
              </a:spcAft>
              <a:buSzPts val="1400"/>
              <a:buNone/>
            </a:pPr>
            <a:endParaRPr dirty="0"/>
          </a:p>
        </p:txBody>
      </p:sp>
      <p:sp>
        <p:nvSpPr>
          <p:cNvPr id="850" name="Google Shape;850;g11ea2f3a84f_1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3F3F3F"/>
                </a:solidFill>
              </a:rPr>
              <a:t>All the PCs in this configuration are connected to a single hub through a cable. This hub stands as the central node, with all other nodes connecting to it.</a:t>
            </a:r>
          </a:p>
          <a:p>
            <a:pPr marL="0" lvl="0" indent="0" algn="l" rtl="0">
              <a:lnSpc>
                <a:spcPct val="100000"/>
              </a:lnSpc>
              <a:spcBef>
                <a:spcPts val="0"/>
              </a:spcBef>
              <a:spcAft>
                <a:spcPts val="0"/>
              </a:spcAft>
              <a:buSzPts val="1400"/>
              <a:buNone/>
            </a:pPr>
            <a:endParaRPr dirty="0"/>
          </a:p>
        </p:txBody>
      </p:sp>
      <p:sp>
        <p:nvSpPr>
          <p:cNvPr id="865" name="Google Shape;8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ea2f3a84f_1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4" name="Google Shape;874;g11ea2f3a84f_1_4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9" name="Google Shape;88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1ea2f3a84f_1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8" name="Google Shape;898;g11ea2f3a84f_1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1ea2f3a84f_1_4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2" name="Google Shape;922;g11ea2f3a84f_1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1ea2f3a84f_1_4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6" name="Google Shape;946;g11ea2f3a84f_1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1d8b0d4580_0_5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g11d8b0d4580_0_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1" name="Google Shape;96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9" name="Google Shape;96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7" name="Google Shape;97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4" name="Google Shape;99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3" name="Google Shape;100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1" name="Google Shape;101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9" name="Google Shape;1029;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1d8b0d4580_0_7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8" name="Google Shape;1038;g11d8b0d4580_0_7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273050" algn="l" rtl="0">
              <a:lnSpc>
                <a:spcPct val="142857"/>
              </a:lnSpc>
              <a:spcBef>
                <a:spcPts val="1000"/>
              </a:spcBef>
              <a:spcAft>
                <a:spcPts val="0"/>
              </a:spcAft>
              <a:buClr>
                <a:srgbClr val="3F3F3F"/>
              </a:buClr>
              <a:buSzPts val="1100"/>
              <a:buFont typeface="Open Sans"/>
              <a:buChar char="•"/>
            </a:pPr>
            <a:r>
              <a:rPr lang="en-US" sz="1100">
                <a:latin typeface="Open Sans"/>
                <a:ea typeface="Open Sans"/>
                <a:cs typeface="Open Sans"/>
                <a:sym typeface="Open Sans"/>
              </a:rPr>
              <a:t>An electronic device that accepts data and processes it into useful information.</a:t>
            </a:r>
            <a:endParaRPr sz="1100">
              <a:solidFill>
                <a:srgbClr val="3F3F3F"/>
              </a:solidFill>
              <a:latin typeface="Open Sans"/>
              <a:ea typeface="Open Sans"/>
              <a:cs typeface="Open Sans"/>
              <a:sym typeface="Open Sans"/>
            </a:endParaRPr>
          </a:p>
          <a:p>
            <a:pPr marL="342900" lvl="0" indent="-273050" algn="l" rtl="0">
              <a:lnSpc>
                <a:spcPct val="142857"/>
              </a:lnSpc>
              <a:spcBef>
                <a:spcPts val="1000"/>
              </a:spcBef>
              <a:spcAft>
                <a:spcPts val="0"/>
              </a:spcAft>
              <a:buClr>
                <a:srgbClr val="3F3F3F"/>
              </a:buClr>
              <a:buSzPts val="1100"/>
              <a:buFont typeface="Open Sans"/>
              <a:buChar char="•"/>
            </a:pPr>
            <a:r>
              <a:rPr lang="en-US" sz="1100">
                <a:latin typeface="Open Sans"/>
                <a:ea typeface="Open Sans"/>
                <a:cs typeface="Open Sans"/>
                <a:sym typeface="Open Sans"/>
              </a:rPr>
              <a:t>There are two main aspects of the computer:</a:t>
            </a:r>
            <a:endParaRPr sz="1100">
              <a:solidFill>
                <a:srgbClr val="3F3F3F"/>
              </a:solidFill>
              <a:latin typeface="Open Sans"/>
              <a:ea typeface="Open Sans"/>
              <a:cs typeface="Open Sans"/>
              <a:sym typeface="Open Sans"/>
            </a:endParaRPr>
          </a:p>
          <a:p>
            <a:pPr marL="342900" lvl="0" indent="-273050" algn="l" rtl="0">
              <a:lnSpc>
                <a:spcPct val="142857"/>
              </a:lnSpc>
              <a:spcBef>
                <a:spcPts val="1000"/>
              </a:spcBef>
              <a:spcAft>
                <a:spcPts val="0"/>
              </a:spcAft>
              <a:buClr>
                <a:srgbClr val="3F3F3F"/>
              </a:buClr>
              <a:buSzPts val="1100"/>
              <a:buChar char="•"/>
            </a:pPr>
            <a:r>
              <a:rPr lang="en-US" sz="1100" b="1">
                <a:latin typeface="Open Sans"/>
                <a:ea typeface="Open Sans"/>
                <a:cs typeface="Open Sans"/>
                <a:sym typeface="Open Sans"/>
              </a:rPr>
              <a:t>Input</a:t>
            </a:r>
            <a:r>
              <a:rPr lang="en-US" sz="1100">
                <a:latin typeface="Open Sans"/>
                <a:ea typeface="Open Sans"/>
                <a:cs typeface="Open Sans"/>
                <a:sym typeface="Open Sans"/>
              </a:rPr>
              <a:t>: </a:t>
            </a:r>
            <a:endParaRPr sz="1100">
              <a:solidFill>
                <a:srgbClr val="3F3F3F"/>
              </a:solidFill>
              <a:latin typeface="Open Sans"/>
              <a:ea typeface="Open Sans"/>
              <a:cs typeface="Open Sans"/>
              <a:sym typeface="Open Sans"/>
            </a:endParaRPr>
          </a:p>
          <a:p>
            <a:pPr marL="800100" lvl="1" indent="-273050" algn="l" rtl="0">
              <a:lnSpc>
                <a:spcPct val="142857"/>
              </a:lnSpc>
              <a:spcBef>
                <a:spcPts val="500"/>
              </a:spcBef>
              <a:spcAft>
                <a:spcPts val="0"/>
              </a:spcAft>
              <a:buClr>
                <a:srgbClr val="3F3F3F"/>
              </a:buClr>
              <a:buSzPts val="1100"/>
              <a:buFont typeface="Open Sans"/>
              <a:buChar char="•"/>
            </a:pPr>
            <a:r>
              <a:rPr lang="en-US" sz="1100">
                <a:latin typeface="Open Sans"/>
                <a:ea typeface="Open Sans"/>
                <a:cs typeface="Open Sans"/>
                <a:sym typeface="Open Sans"/>
              </a:rPr>
              <a:t>The data we enter the computer is called the input. </a:t>
            </a:r>
            <a:endParaRPr sz="1100">
              <a:latin typeface="Open Sans"/>
              <a:ea typeface="Open Sans"/>
              <a:cs typeface="Open Sans"/>
              <a:sym typeface="Open Sans"/>
            </a:endParaRPr>
          </a:p>
          <a:p>
            <a:pPr marL="800100" lvl="1" indent="-273050" algn="l" rtl="0">
              <a:lnSpc>
                <a:spcPct val="142857"/>
              </a:lnSpc>
              <a:spcBef>
                <a:spcPts val="500"/>
              </a:spcBef>
              <a:spcAft>
                <a:spcPts val="0"/>
              </a:spcAft>
              <a:buClr>
                <a:srgbClr val="3F3F3F"/>
              </a:buClr>
              <a:buSzPts val="1100"/>
              <a:buFont typeface="Open Sans"/>
              <a:buChar char="•"/>
            </a:pPr>
            <a:r>
              <a:rPr lang="en-US" sz="1100">
                <a:latin typeface="Open Sans"/>
                <a:ea typeface="Open Sans"/>
                <a:cs typeface="Open Sans"/>
                <a:sym typeface="Open Sans"/>
              </a:rPr>
              <a:t>Inputs are raw facts for which we want the system to process and give us result.</a:t>
            </a:r>
            <a:endParaRPr sz="1100">
              <a:latin typeface="Open Sans"/>
              <a:ea typeface="Open Sans"/>
              <a:cs typeface="Open Sans"/>
              <a:sym typeface="Open Sans"/>
            </a:endParaRPr>
          </a:p>
          <a:p>
            <a:pPr marL="342900" lvl="0" indent="-273050" algn="l" rtl="0">
              <a:lnSpc>
                <a:spcPct val="142857"/>
              </a:lnSpc>
              <a:spcBef>
                <a:spcPts val="1000"/>
              </a:spcBef>
              <a:spcAft>
                <a:spcPts val="0"/>
              </a:spcAft>
              <a:buClr>
                <a:srgbClr val="3F3F3F"/>
              </a:buClr>
              <a:buSzPts val="1100"/>
              <a:buChar char="•"/>
            </a:pPr>
            <a:r>
              <a:rPr lang="en-US" sz="1100" b="1">
                <a:latin typeface="Open Sans"/>
                <a:ea typeface="Open Sans"/>
                <a:cs typeface="Open Sans"/>
                <a:sym typeface="Open Sans"/>
              </a:rPr>
              <a:t>Output</a:t>
            </a:r>
            <a:r>
              <a:rPr lang="en-US" sz="1100">
                <a:latin typeface="Open Sans"/>
                <a:ea typeface="Open Sans"/>
                <a:cs typeface="Open Sans"/>
                <a:sym typeface="Open Sans"/>
              </a:rPr>
              <a:t>: </a:t>
            </a:r>
            <a:endParaRPr sz="1100">
              <a:solidFill>
                <a:srgbClr val="3F3F3F"/>
              </a:solidFill>
              <a:latin typeface="Open Sans"/>
              <a:ea typeface="Open Sans"/>
              <a:cs typeface="Open Sans"/>
              <a:sym typeface="Open Sans"/>
            </a:endParaRPr>
          </a:p>
          <a:p>
            <a:pPr marL="800100" lvl="1" indent="-273050" algn="l" rtl="0">
              <a:lnSpc>
                <a:spcPct val="142857"/>
              </a:lnSpc>
              <a:spcBef>
                <a:spcPts val="500"/>
              </a:spcBef>
              <a:spcAft>
                <a:spcPts val="0"/>
              </a:spcAft>
              <a:buClr>
                <a:srgbClr val="3F3F3F"/>
              </a:buClr>
              <a:buSzPts val="1100"/>
              <a:buFont typeface="Open Sans"/>
              <a:buChar char="•"/>
            </a:pPr>
            <a:r>
              <a:rPr lang="en-US" sz="1100">
                <a:latin typeface="Open Sans"/>
                <a:ea typeface="Open Sans"/>
                <a:cs typeface="Open Sans"/>
                <a:sym typeface="Open Sans"/>
              </a:rPr>
              <a:t>The output is the result that the computer provides in return of the raw data entered.</a:t>
            </a: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latin typeface="Open Sans"/>
              <a:ea typeface="Open Sans"/>
              <a:cs typeface="Open Sans"/>
              <a:sym typeface="Open Sans"/>
            </a:endParaRPr>
          </a:p>
        </p:txBody>
      </p:sp>
      <p:sp>
        <p:nvSpPr>
          <p:cNvPr id="381" name="Google Shape;3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3" name="Google Shape;104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1ea2f3a84f_1_4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g11ea2f3a84f_1_4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1ea2f3a84f_1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g11ea2f3a84f_1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6" name="Google Shape;108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7" name="Google Shape;109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5" name="Google Shape;1105;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0fa46e3ad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5" name="Google Shape;1115;g120fa46e3a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266700" algn="l" rtl="0">
              <a:lnSpc>
                <a:spcPct val="133333"/>
              </a:lnSpc>
              <a:spcBef>
                <a:spcPts val="1000"/>
              </a:spcBef>
              <a:spcAft>
                <a:spcPts val="0"/>
              </a:spcAft>
              <a:buClr>
                <a:srgbClr val="3F3F3F"/>
              </a:buClr>
              <a:buSzPts val="1000"/>
              <a:buChar char="•"/>
            </a:pPr>
            <a:r>
              <a:rPr lang="en-US" sz="1000">
                <a:latin typeface="Open Sans"/>
                <a:ea typeface="Open Sans"/>
                <a:cs typeface="Open Sans"/>
                <a:sym typeface="Open Sans"/>
              </a:rPr>
              <a:t>The top three webmail providers are </a:t>
            </a:r>
            <a:r>
              <a:rPr lang="en-US" sz="1000" b="1">
                <a:latin typeface="Open Sans"/>
                <a:ea typeface="Open Sans"/>
                <a:cs typeface="Open Sans"/>
                <a:sym typeface="Open Sans"/>
              </a:rPr>
              <a:t>Yahoo</a:t>
            </a:r>
            <a:r>
              <a:rPr lang="en-US" sz="1000">
                <a:latin typeface="Open Sans"/>
                <a:ea typeface="Open Sans"/>
                <a:cs typeface="Open Sans"/>
                <a:sym typeface="Open Sans"/>
              </a:rPr>
              <a:t>!, </a:t>
            </a:r>
            <a:r>
              <a:rPr lang="en-US" sz="1000" b="1">
                <a:latin typeface="Open Sans"/>
                <a:ea typeface="Open Sans"/>
                <a:cs typeface="Open Sans"/>
                <a:sym typeface="Open Sans"/>
              </a:rPr>
              <a:t>Outlook</a:t>
            </a:r>
            <a:r>
              <a:rPr lang="en-US" sz="1000">
                <a:latin typeface="Open Sans"/>
                <a:ea typeface="Open Sans"/>
                <a:cs typeface="Open Sans"/>
                <a:sym typeface="Open Sans"/>
              </a:rPr>
              <a:t>.</a:t>
            </a:r>
            <a:r>
              <a:rPr lang="en-US" sz="1000" b="1">
                <a:latin typeface="Open Sans"/>
                <a:ea typeface="Open Sans"/>
                <a:cs typeface="Open Sans"/>
                <a:sym typeface="Open Sans"/>
              </a:rPr>
              <a:t>com</a:t>
            </a:r>
            <a:r>
              <a:rPr lang="en-US" sz="1000">
                <a:latin typeface="Open Sans"/>
                <a:ea typeface="Open Sans"/>
                <a:cs typeface="Open Sans"/>
                <a:sym typeface="Open Sans"/>
              </a:rPr>
              <a:t>, and </a:t>
            </a:r>
            <a:r>
              <a:rPr lang="en-US" sz="1000" b="1">
                <a:latin typeface="Open Sans"/>
                <a:ea typeface="Open Sans"/>
                <a:cs typeface="Open Sans"/>
                <a:sym typeface="Open Sans"/>
              </a:rPr>
              <a:t>Google's</a:t>
            </a:r>
            <a:r>
              <a:rPr lang="en-US" sz="1000">
                <a:latin typeface="Open Sans"/>
                <a:ea typeface="Open Sans"/>
                <a:cs typeface="Open Sans"/>
                <a:sym typeface="Open Sans"/>
              </a:rPr>
              <a:t> </a:t>
            </a:r>
            <a:r>
              <a:rPr lang="en-US" sz="1000" b="1">
                <a:latin typeface="Open Sans"/>
                <a:ea typeface="Open Sans"/>
                <a:cs typeface="Open Sans"/>
                <a:sym typeface="Open Sans"/>
              </a:rPr>
              <a:t>Gmail</a:t>
            </a:r>
            <a:r>
              <a:rPr lang="en-US" sz="1000">
                <a:latin typeface="Open Sans"/>
                <a:ea typeface="Open Sans"/>
                <a:cs typeface="Open Sans"/>
                <a:sym typeface="Open Sans"/>
              </a:rPr>
              <a:t>. </a:t>
            </a:r>
            <a:endParaRPr sz="1000">
              <a:solidFill>
                <a:srgbClr val="3F3F3F"/>
              </a:solidFill>
              <a:latin typeface="Open Sans"/>
              <a:ea typeface="Open Sans"/>
              <a:cs typeface="Open Sans"/>
              <a:sym typeface="Open Sans"/>
            </a:endParaRPr>
          </a:p>
          <a:p>
            <a:pPr marL="342900" lvl="0" indent="-266700" algn="l" rtl="0">
              <a:lnSpc>
                <a:spcPct val="133333"/>
              </a:lnSpc>
              <a:spcBef>
                <a:spcPts val="1000"/>
              </a:spcBef>
              <a:spcAft>
                <a:spcPts val="0"/>
              </a:spcAft>
              <a:buClr>
                <a:srgbClr val="3F3F3F"/>
              </a:buClr>
              <a:buSzPts val="1000"/>
              <a:buFont typeface="Open Sans"/>
              <a:buChar char="•"/>
            </a:pPr>
            <a:r>
              <a:rPr lang="en-US" sz="1000">
                <a:latin typeface="Open Sans"/>
                <a:ea typeface="Open Sans"/>
                <a:cs typeface="Open Sans"/>
                <a:sym typeface="Open Sans"/>
              </a:rPr>
              <a:t>These providers allow you to access your email account from anywhere</a:t>
            </a:r>
            <a:endParaRPr sz="1000">
              <a:solidFill>
                <a:srgbClr val="3F3F3F"/>
              </a:solidFill>
              <a:latin typeface="Open Sans"/>
              <a:ea typeface="Open Sans"/>
              <a:cs typeface="Open Sans"/>
              <a:sym typeface="Open Sans"/>
            </a:endParaRPr>
          </a:p>
          <a:p>
            <a:pPr marL="342900" lvl="0" indent="-266700" algn="l" rtl="0">
              <a:lnSpc>
                <a:spcPct val="133333"/>
              </a:lnSpc>
              <a:spcBef>
                <a:spcPts val="1000"/>
              </a:spcBef>
              <a:spcAft>
                <a:spcPts val="0"/>
              </a:spcAft>
              <a:buClr>
                <a:srgbClr val="3F3F3F"/>
              </a:buClr>
              <a:buSzPts val="1000"/>
              <a:buFont typeface="Open Sans"/>
              <a:buChar char="•"/>
            </a:pPr>
            <a:r>
              <a:rPr lang="en-US" sz="1000">
                <a:latin typeface="Open Sans"/>
                <a:ea typeface="Open Sans"/>
                <a:cs typeface="Open Sans"/>
                <a:sym typeface="Open Sans"/>
              </a:rPr>
              <a:t>There are several email service providers available in the market with their enabled features such as sending, receiving, drafting, storing an email and much more.</a:t>
            </a:r>
            <a:endParaRPr sz="10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00">
              <a:latin typeface="Open Sans"/>
              <a:ea typeface="Open Sans"/>
              <a:cs typeface="Open Sans"/>
              <a:sym typeface="Open Sans"/>
            </a:endParaRPr>
          </a:p>
        </p:txBody>
      </p:sp>
      <p:sp>
        <p:nvSpPr>
          <p:cNvPr id="1146" name="Google Shape;1146;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1d8b0d4580_0_7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g11d8b0d4580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279400" algn="l" rtl="0">
              <a:lnSpc>
                <a:spcPct val="133333"/>
              </a:lnSpc>
              <a:spcBef>
                <a:spcPts val="1000"/>
              </a:spcBef>
              <a:spcAft>
                <a:spcPts val="0"/>
              </a:spcAft>
              <a:buClr>
                <a:srgbClr val="3F3F3F"/>
              </a:buClr>
              <a:buSzPts val="1200"/>
              <a:buFont typeface="Open Sans"/>
              <a:buChar char="•"/>
            </a:pPr>
            <a:r>
              <a:rPr lang="en-US">
                <a:latin typeface="Open Sans"/>
                <a:ea typeface="Open Sans"/>
                <a:cs typeface="Open Sans"/>
                <a:sym typeface="Open Sans"/>
              </a:rPr>
              <a:t>It is the protection of computer systems and information from unauthorized use. </a:t>
            </a:r>
            <a:endParaRPr>
              <a:solidFill>
                <a:srgbClr val="3F3F3F"/>
              </a:solidFill>
              <a:latin typeface="Open Sans"/>
              <a:ea typeface="Open Sans"/>
              <a:cs typeface="Open Sans"/>
              <a:sym typeface="Open Sans"/>
            </a:endParaRPr>
          </a:p>
          <a:p>
            <a:pPr marL="342900" lvl="0" indent="-279400" algn="l" rtl="0">
              <a:lnSpc>
                <a:spcPct val="133333"/>
              </a:lnSpc>
              <a:spcBef>
                <a:spcPts val="1000"/>
              </a:spcBef>
              <a:spcAft>
                <a:spcPts val="0"/>
              </a:spcAft>
              <a:buClr>
                <a:srgbClr val="3F3F3F"/>
              </a:buClr>
              <a:buSzPts val="1200"/>
              <a:buFont typeface="Open Sans"/>
              <a:buChar char="•"/>
            </a:pPr>
            <a:r>
              <a:rPr lang="en-US">
                <a:latin typeface="Open Sans"/>
                <a:ea typeface="Open Sans"/>
                <a:cs typeface="Open Sans"/>
                <a:sym typeface="Open Sans"/>
              </a:rPr>
              <a:t>There are various computer security measures to protect the valuable information.</a:t>
            </a:r>
            <a:endParaRPr>
              <a:solidFill>
                <a:srgbClr val="3F3F3F"/>
              </a:solidFill>
              <a:latin typeface="Open Sans"/>
              <a:ea typeface="Open Sans"/>
              <a:cs typeface="Open Sans"/>
              <a:sym typeface="Open Sans"/>
            </a:endParaRPr>
          </a:p>
          <a:p>
            <a:pPr marL="342900" lvl="0" indent="-279400" algn="l" rtl="0">
              <a:lnSpc>
                <a:spcPct val="133333"/>
              </a:lnSpc>
              <a:spcBef>
                <a:spcPts val="1000"/>
              </a:spcBef>
              <a:spcAft>
                <a:spcPts val="0"/>
              </a:spcAft>
              <a:buClr>
                <a:srgbClr val="3F3F3F"/>
              </a:buClr>
              <a:buSzPts val="1200"/>
              <a:buFont typeface="Open Sans"/>
              <a:buChar char="•"/>
            </a:pPr>
            <a:r>
              <a:rPr lang="en-US">
                <a:latin typeface="Open Sans"/>
                <a:ea typeface="Open Sans"/>
                <a:cs typeface="Open Sans"/>
                <a:sym typeface="Open Sans"/>
              </a:rPr>
              <a:t>Computer security allows to use the computer while keeping it safe from threats.</a:t>
            </a:r>
            <a:endParaRPr>
              <a:solidFill>
                <a:srgbClr val="3F3F3F"/>
              </a:solidFill>
              <a:latin typeface="Open Sans"/>
              <a:ea typeface="Open Sans"/>
              <a:cs typeface="Open Sans"/>
              <a:sym typeface="Open Sans"/>
            </a:endParaRPr>
          </a:p>
          <a:p>
            <a:pPr marL="342900" lvl="0" indent="-279400" algn="just" rtl="0">
              <a:lnSpc>
                <a:spcPct val="133333"/>
              </a:lnSpc>
              <a:spcBef>
                <a:spcPts val="1000"/>
              </a:spcBef>
              <a:spcAft>
                <a:spcPts val="0"/>
              </a:spcAft>
              <a:buClr>
                <a:srgbClr val="3F3F3F"/>
              </a:buClr>
              <a:buSzPts val="1200"/>
              <a:buFont typeface="Open Sans"/>
              <a:buChar char="•"/>
            </a:pPr>
            <a:r>
              <a:rPr lang="en-US">
                <a:latin typeface="Open Sans"/>
                <a:ea typeface="Open Sans"/>
                <a:cs typeface="Open Sans"/>
                <a:sym typeface="Open Sans"/>
              </a:rPr>
              <a:t>Computer protection is essential because it secures your personal information.</a:t>
            </a:r>
            <a:endParaRPr>
              <a:latin typeface="Open Sans"/>
              <a:ea typeface="Open Sans"/>
              <a:cs typeface="Open Sans"/>
              <a:sym typeface="Open Sans"/>
            </a:endParaRPr>
          </a:p>
          <a:p>
            <a:pPr marL="342900" lvl="0" indent="-279400" algn="just" rtl="0">
              <a:lnSpc>
                <a:spcPct val="133333"/>
              </a:lnSpc>
              <a:spcBef>
                <a:spcPts val="1000"/>
              </a:spcBef>
              <a:spcAft>
                <a:spcPts val="0"/>
              </a:spcAft>
              <a:buClr>
                <a:srgbClr val="3F3F3F"/>
              </a:buClr>
              <a:buSzPts val="1200"/>
              <a:buFont typeface="Open Sans"/>
              <a:buChar char="•"/>
            </a:pPr>
            <a:r>
              <a:rPr lang="en-US">
                <a:latin typeface="Open Sans"/>
                <a:ea typeface="Open Sans"/>
                <a:cs typeface="Open Sans"/>
                <a:sym typeface="Open Sans"/>
              </a:rPr>
              <a:t>It's also crucial for the overall health of your computer; adequate computer security helps prevent viruses and malware, allowing programmes to perform faster and more smoothly.</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a:latin typeface="Open Sans"/>
              <a:ea typeface="Open Sans"/>
              <a:cs typeface="Open Sans"/>
              <a:sym typeface="Open Sans"/>
            </a:endParaRPr>
          </a:p>
        </p:txBody>
      </p:sp>
      <p:sp>
        <p:nvSpPr>
          <p:cNvPr id="1160" name="Google Shape;116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1" name="Google Shape;117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1e98ab201d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4" name="Google Shape;1184;g11e98ab201d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1ea2f3a84f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g11ea2f3a84f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1d8b0d4580_0_10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8" name="Google Shape;1208;g11d8b0d4580_0_10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4" name="Google Shape;123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4" name="Google Shape;1244;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42857"/>
              </a:lnSpc>
              <a:spcBef>
                <a:spcPts val="1000"/>
              </a:spcBef>
              <a:spcAft>
                <a:spcPts val="0"/>
              </a:spcAft>
              <a:buClr>
                <a:schemeClr val="dk1"/>
              </a:buClr>
              <a:buSzPts val="1100"/>
              <a:buFont typeface="Arial"/>
              <a:buNone/>
            </a:pPr>
            <a:r>
              <a:rPr lang="en-US" sz="1100">
                <a:latin typeface="Open Sans"/>
                <a:ea typeface="Open Sans"/>
                <a:cs typeface="Open Sans"/>
                <a:sym typeface="Open Sans"/>
              </a:rPr>
              <a:t>Whether it's a gaming system or a home PC, the five main components that make up a typical, present-day computer include:</a:t>
            </a:r>
            <a:endParaRPr sz="11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1100">
                <a:latin typeface="Open Sans"/>
                <a:ea typeface="Open Sans"/>
                <a:cs typeface="Open Sans"/>
                <a:sym typeface="Open Sans"/>
              </a:rPr>
              <a:t>A motherboard</a:t>
            </a:r>
            <a:endParaRPr sz="11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1100">
                <a:latin typeface="Open Sans"/>
                <a:ea typeface="Open Sans"/>
                <a:cs typeface="Open Sans"/>
                <a:sym typeface="Open Sans"/>
              </a:rPr>
              <a:t>A Central Processing Unit (CPU)</a:t>
            </a:r>
            <a:endParaRPr sz="11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1100">
                <a:latin typeface="Open Sans"/>
                <a:ea typeface="Open Sans"/>
                <a:cs typeface="Open Sans"/>
                <a:sym typeface="Open Sans"/>
              </a:rPr>
              <a:t>A Graphics Processing Unit (GPU), also known as a video card</a:t>
            </a:r>
            <a:endParaRPr sz="11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1100">
                <a:latin typeface="Open Sans"/>
                <a:ea typeface="Open Sans"/>
                <a:cs typeface="Open Sans"/>
                <a:sym typeface="Open Sans"/>
              </a:rPr>
              <a:t>Random Access Memory (RAM), also known as volatile memory</a:t>
            </a:r>
            <a:endParaRPr sz="11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1100">
                <a:latin typeface="Open Sans"/>
                <a:ea typeface="Open Sans"/>
                <a:cs typeface="Open Sans"/>
                <a:sym typeface="Open Sans"/>
              </a:rPr>
              <a:t>Storage: Solid State Drive (SSD) or Hard Disk Drive (HDD)</a:t>
            </a:r>
            <a:endParaRPr sz="11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latin typeface="Open Sans"/>
              <a:ea typeface="Open Sans"/>
              <a:cs typeface="Open Sans"/>
              <a:sym typeface="Open Sans"/>
            </a:endParaRPr>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6" name="Google Shape;125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6" name="Google Shape;126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8" name="Google Shape;127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8" name="Google Shape;128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0" name="Google Shape;130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21455bf69c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2" name="Google Shape;1322;g121455bf69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42857"/>
              </a:lnSpc>
              <a:spcBef>
                <a:spcPts val="1000"/>
              </a:spcBef>
              <a:spcAft>
                <a:spcPts val="0"/>
              </a:spcAft>
              <a:buSzPts val="1400"/>
              <a:buNone/>
            </a:pPr>
            <a:endParaRPr sz="1100">
              <a:latin typeface="Open Sans"/>
              <a:ea typeface="Open Sans"/>
              <a:cs typeface="Open Sans"/>
              <a:sym typeface="Open Sans"/>
            </a:endParaRPr>
          </a:p>
          <a:p>
            <a:pPr marL="342900" lvl="0" indent="-273050" algn="l" rtl="0">
              <a:lnSpc>
                <a:spcPct val="142857"/>
              </a:lnSpc>
              <a:spcBef>
                <a:spcPts val="1000"/>
              </a:spcBef>
              <a:spcAft>
                <a:spcPts val="0"/>
              </a:spcAft>
              <a:buClr>
                <a:srgbClr val="3F3F3F"/>
              </a:buClr>
              <a:buSzPts val="1100"/>
              <a:buFont typeface="Open Sans"/>
              <a:buChar char="•"/>
            </a:pPr>
            <a:r>
              <a:rPr lang="en-US" sz="1100">
                <a:latin typeface="Open Sans"/>
                <a:ea typeface="Open Sans"/>
                <a:cs typeface="Open Sans"/>
                <a:sym typeface="Open Sans"/>
              </a:rPr>
              <a:t>The performance of computer system depends upon the memory and CPU. CPU is capable to store only instructions required to operate the computer. Therefore, it is mandatory to have the memory to run a computer properly.</a:t>
            </a:r>
            <a:endParaRPr sz="1100">
              <a:latin typeface="Open Sans"/>
              <a:ea typeface="Open Sans"/>
              <a:cs typeface="Open Sans"/>
              <a:sym typeface="Open Sans"/>
            </a:endParaRPr>
          </a:p>
        </p:txBody>
      </p:sp>
      <p:sp>
        <p:nvSpPr>
          <p:cNvPr id="490" name="Google Shape;49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a2f3a84f_1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42857"/>
              </a:lnSpc>
              <a:spcBef>
                <a:spcPts val="1000"/>
              </a:spcBef>
              <a:spcAft>
                <a:spcPts val="0"/>
              </a:spcAft>
              <a:buSzPts val="1400"/>
              <a:buNone/>
            </a:pPr>
            <a:endParaRPr sz="1100">
              <a:solidFill>
                <a:srgbClr val="3F3F3F"/>
              </a:solidFill>
              <a:latin typeface="Open Sans"/>
              <a:ea typeface="Open Sans"/>
              <a:cs typeface="Open Sans"/>
              <a:sym typeface="Open Sans"/>
            </a:endParaRPr>
          </a:p>
          <a:p>
            <a:pPr marL="342900" lvl="0" indent="-273050" algn="l" rtl="0">
              <a:lnSpc>
                <a:spcPct val="142857"/>
              </a:lnSpc>
              <a:spcBef>
                <a:spcPts val="1000"/>
              </a:spcBef>
              <a:spcAft>
                <a:spcPts val="0"/>
              </a:spcAft>
              <a:buClr>
                <a:srgbClr val="3F3F3F"/>
              </a:buClr>
              <a:buSzPts val="1100"/>
              <a:buFont typeface="Open Sans"/>
              <a:buChar char="•"/>
            </a:pPr>
            <a:r>
              <a:rPr lang="en-US" sz="1100">
                <a:latin typeface="Open Sans"/>
                <a:ea typeface="Open Sans"/>
                <a:cs typeface="Open Sans"/>
                <a:sym typeface="Open Sans"/>
              </a:rPr>
              <a:t>Memory is a set of  memory cells known as building block of memory. Each memory cell has a unique index number or identification number known as the unique address of that specific memory cell. </a:t>
            </a:r>
            <a:endParaRPr sz="1100">
              <a:solidFill>
                <a:srgbClr val="3F3F3F"/>
              </a:solidFill>
              <a:latin typeface="Open Sans"/>
              <a:ea typeface="Open Sans"/>
              <a:cs typeface="Open Sans"/>
              <a:sym typeface="Open Sans"/>
            </a:endParaRPr>
          </a:p>
          <a:p>
            <a:pPr marL="342900" lvl="0" indent="-273050" algn="l" rtl="0">
              <a:lnSpc>
                <a:spcPct val="142857"/>
              </a:lnSpc>
              <a:spcBef>
                <a:spcPts val="1000"/>
              </a:spcBef>
              <a:spcAft>
                <a:spcPts val="0"/>
              </a:spcAft>
              <a:buClr>
                <a:srgbClr val="3F3F3F"/>
              </a:buClr>
              <a:buSzPts val="1100"/>
              <a:buFont typeface="Open Sans"/>
              <a:buChar char="•"/>
            </a:pPr>
            <a:r>
              <a:rPr lang="en-US" sz="1100">
                <a:latin typeface="Open Sans"/>
                <a:ea typeface="Open Sans"/>
                <a:cs typeface="Open Sans"/>
                <a:sym typeface="Open Sans"/>
              </a:rPr>
              <a:t>A computer system is built using a combination of these types of computer memory, and the configuration can be optimized to produce the maximum data processing speed or the minimum cost, or some compromise between these two.</a:t>
            </a: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latin typeface="Open Sans"/>
              <a:ea typeface="Open Sans"/>
              <a:cs typeface="Open Sans"/>
              <a:sym typeface="Open Sans"/>
            </a:endParaRPr>
          </a:p>
        </p:txBody>
      </p:sp>
      <p:sp>
        <p:nvSpPr>
          <p:cNvPr id="499" name="Google Shape;499;g11ea2f3a84f_1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g11d8b0d4580_0_1061"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 name="Google Shape;17;g11d8b0d4580_0_106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8" name="Google Shape;18;g11d8b0d4580_0_1061"/>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g11d8b0d4580_0_112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6" name="Google Shape;76;g11d8b0d4580_0_112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7" name="Google Shape;77;g11d8b0d4580_0_1120"/>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g11d8b0d4580_0_112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g11d8b0d4580_0_112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g11d8b0d4580_0_112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1" name="Google Shape;81;g11d8b0d4580_0_112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2" name="Google Shape;82;g11d8b0d4580_0_112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3" name="Google Shape;83;g11d8b0d4580_0_112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4" name="Google Shape;84;g11d8b0d4580_0_1120"/>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g11d8b0d4580_0_1120"/>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g11d8b0d4580_0_1120"/>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g11d8b0d4580_0_1120"/>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g11d8b0d4580_0_113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90" name="Google Shape;90;g11d8b0d4580_0_113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91" name="Google Shape;91;g11d8b0d4580_0_113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g11d8b0d4580_0_113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g11d8b0d4580_0_113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g11d8b0d4580_0_1134"/>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g11d8b0d4580_0_1134"/>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g11d8b0d4580_0_1134"/>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97" name="Google Shape;97;g11d8b0d4580_0_1134"/>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g11d8b0d4580_0_113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9" name="Google Shape;99;g11d8b0d4580_0_113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0" name="Google Shape;100;g11d8b0d4580_0_113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1" name="Google Shape;101;g11d8b0d4580_0_113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2" name="Google Shape;102;g11d8b0d4580_0_113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g11d8b0d4580_0_113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g11d8b0d4580_0_1134"/>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g11d8b0d4580_0_1134"/>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are">
  <p:cSld name="1_quiz ans_1">
    <p:spTree>
      <p:nvGrpSpPr>
        <p:cNvPr id="1" name="Shape 106"/>
        <p:cNvGrpSpPr/>
        <p:nvPr/>
      </p:nvGrpSpPr>
      <p:grpSpPr>
        <a:xfrm>
          <a:off x="0" y="0"/>
          <a:ext cx="0" cy="0"/>
          <a:chOff x="0" y="0"/>
          <a:chExt cx="0" cy="0"/>
        </a:xfrm>
      </p:grpSpPr>
      <p:pic>
        <p:nvPicPr>
          <p:cNvPr id="107" name="Google Shape;107;g11d8b0d4580_0_115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08" name="Google Shape;108;g11d8b0d4580_0_115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09" name="Google Shape;109;g11d8b0d4580_0_115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0" name="Google Shape;110;g11d8b0d4580_0_115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1" name="Google Shape;111;g11d8b0d4580_0_115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2" name="Google Shape;112;g11d8b0d4580_0_115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g11d8b0d4580_0_1152"/>
          <p:cNvSpPr txBox="1"/>
          <p:nvPr/>
        </p:nvSpPr>
        <p:spPr>
          <a:xfrm>
            <a:off x="670024" y="7373500"/>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cxnSp>
        <p:nvCxnSpPr>
          <p:cNvPr id="114" name="Google Shape;114;g11d8b0d4580_0_115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115" name="Google Shape;115;g11d8b0d4580_0_115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6" name="Google Shape;116;g11d8b0d4580_0_115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7" name="Google Shape;117;g11d8b0d4580_0_115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8" name="Google Shape;118;g11d8b0d4580_0_115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19" name="Google Shape;119;g11d8b0d4580_0_115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0" name="Google Shape;120;g11d8b0d4580_0_115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1" name="Google Shape;121;g11d8b0d4580_0_115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2" name="Google Shape;122;g11d8b0d4580_0_115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3" name="Google Shape;123;g11d8b0d4580_0_115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24"/>
        <p:cNvGrpSpPr/>
        <p:nvPr/>
      </p:nvGrpSpPr>
      <p:grpSpPr>
        <a:xfrm>
          <a:off x="0" y="0"/>
          <a:ext cx="0" cy="0"/>
          <a:chOff x="0" y="0"/>
          <a:chExt cx="0" cy="0"/>
        </a:xfrm>
      </p:grpSpPr>
      <p:pic>
        <p:nvPicPr>
          <p:cNvPr id="125" name="Google Shape;125;g11d8b0d4580_0_1170"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26" name="Google Shape;126;g11d8b0d4580_0_117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27" name="Google Shape;127;g11d8b0d4580_0_1170"/>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128" name="Google Shape;128;g11d8b0d4580_0_1170"/>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29" name="Google Shape;129;g11d8b0d4580_0_1170"/>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0" name="Google Shape;130;g11d8b0d4580_0_1170"/>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g11d8b0d4580_0_1170"/>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g11d8b0d4580_0_1170"/>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33"/>
        <p:cNvGrpSpPr/>
        <p:nvPr/>
      </p:nvGrpSpPr>
      <p:grpSpPr>
        <a:xfrm>
          <a:off x="0" y="0"/>
          <a:ext cx="0" cy="0"/>
          <a:chOff x="0" y="0"/>
          <a:chExt cx="0" cy="0"/>
        </a:xfrm>
      </p:grpSpPr>
      <p:pic>
        <p:nvPicPr>
          <p:cNvPr id="134" name="Google Shape;134;g11d8b0d4580_0_117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35" name="Google Shape;135;g11d8b0d4580_0_117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36" name="Google Shape;136;g11d8b0d4580_0_117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37" name="Google Shape;137;g11d8b0d4580_0_117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11d8b0d4580_0_117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39"/>
        <p:cNvGrpSpPr/>
        <p:nvPr/>
      </p:nvGrpSpPr>
      <p:grpSpPr>
        <a:xfrm>
          <a:off x="0" y="0"/>
          <a:ext cx="0" cy="0"/>
          <a:chOff x="0" y="0"/>
          <a:chExt cx="0" cy="0"/>
        </a:xfrm>
      </p:grpSpPr>
      <p:pic>
        <p:nvPicPr>
          <p:cNvPr id="140" name="Google Shape;140;g11d8b0d4580_0_118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41" name="Google Shape;141;g11d8b0d4580_0_118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42" name="Google Shape;142;g11d8b0d4580_0_118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43" name="Google Shape;143;g11d8b0d4580_0_118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g11d8b0d4580_0_118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45"/>
        <p:cNvGrpSpPr/>
        <p:nvPr/>
      </p:nvGrpSpPr>
      <p:grpSpPr>
        <a:xfrm>
          <a:off x="0" y="0"/>
          <a:ext cx="0" cy="0"/>
          <a:chOff x="0" y="0"/>
          <a:chExt cx="0" cy="0"/>
        </a:xfrm>
      </p:grpSpPr>
      <p:pic>
        <p:nvPicPr>
          <p:cNvPr id="146" name="Google Shape;146;g11d8b0d4580_0_119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47" name="Google Shape;147;g11d8b0d4580_0_119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48" name="Google Shape;148;g11d8b0d4580_0_1191"/>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g11d8b0d4580_0_1191"/>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0" name="Google Shape;150;g11d8b0d4580_0_1191"/>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51"/>
        <p:cNvGrpSpPr/>
        <p:nvPr/>
      </p:nvGrpSpPr>
      <p:grpSpPr>
        <a:xfrm>
          <a:off x="0" y="0"/>
          <a:ext cx="0" cy="0"/>
          <a:chOff x="0" y="0"/>
          <a:chExt cx="0" cy="0"/>
        </a:xfrm>
      </p:grpSpPr>
      <p:pic>
        <p:nvPicPr>
          <p:cNvPr id="152" name="Google Shape;152;g11d8b0d4580_0_1197"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53" name="Google Shape;153;g11d8b0d4580_0_119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54" name="Google Shape;154;g11d8b0d4580_0_119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g11d8b0d4580_0_1197"/>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6" name="Google Shape;156;g11d8b0d4580_0_119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57"/>
        <p:cNvGrpSpPr/>
        <p:nvPr/>
      </p:nvGrpSpPr>
      <p:grpSpPr>
        <a:xfrm>
          <a:off x="0" y="0"/>
          <a:ext cx="0" cy="0"/>
          <a:chOff x="0" y="0"/>
          <a:chExt cx="0" cy="0"/>
        </a:xfrm>
      </p:grpSpPr>
      <p:pic>
        <p:nvPicPr>
          <p:cNvPr id="158" name="Google Shape;158;g11d8b0d4580_0_1203"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59" name="Google Shape;159;g11d8b0d4580_0_120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60" name="Google Shape;160;g11d8b0d4580_0_1203"/>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g11d8b0d4580_0_1203"/>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2" name="Google Shape;162;g11d8b0d4580_0_1203"/>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63"/>
        <p:cNvGrpSpPr/>
        <p:nvPr/>
      </p:nvGrpSpPr>
      <p:grpSpPr>
        <a:xfrm>
          <a:off x="0" y="0"/>
          <a:ext cx="0" cy="0"/>
          <a:chOff x="0" y="0"/>
          <a:chExt cx="0" cy="0"/>
        </a:xfrm>
      </p:grpSpPr>
      <p:pic>
        <p:nvPicPr>
          <p:cNvPr id="164" name="Google Shape;164;g11d8b0d4580_0_1209"/>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165" name="Google Shape;165;g11d8b0d4580_0_120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66" name="Google Shape;166;g11d8b0d4580_0_1209"/>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g11d8b0d4580_0_1209"/>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8" name="Google Shape;168;g11d8b0d4580_0_1209"/>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g11d8b0d4580_0_1065"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 name="Google Shape;21;g11d8b0d4580_0_106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 name="Google Shape;22;g11d8b0d4580_0_1065"/>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69"/>
        <p:cNvGrpSpPr/>
        <p:nvPr/>
      </p:nvGrpSpPr>
      <p:grpSpPr>
        <a:xfrm>
          <a:off x="0" y="0"/>
          <a:ext cx="0" cy="0"/>
          <a:chOff x="0" y="0"/>
          <a:chExt cx="0" cy="0"/>
        </a:xfrm>
      </p:grpSpPr>
      <p:pic>
        <p:nvPicPr>
          <p:cNvPr id="170" name="Google Shape;170;g11d8b0d4580_0_1215"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1" name="Google Shape;171;g11d8b0d4580_0_121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72" name="Google Shape;172;g11d8b0d4580_0_1215"/>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 name="Google Shape;173;g11d8b0d4580_0_1215"/>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4" name="Google Shape;174;g11d8b0d4580_0_1215"/>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75"/>
        <p:cNvGrpSpPr/>
        <p:nvPr/>
      </p:nvGrpSpPr>
      <p:grpSpPr>
        <a:xfrm>
          <a:off x="0" y="0"/>
          <a:ext cx="0" cy="0"/>
          <a:chOff x="0" y="0"/>
          <a:chExt cx="0" cy="0"/>
        </a:xfrm>
      </p:grpSpPr>
      <p:pic>
        <p:nvPicPr>
          <p:cNvPr id="176" name="Google Shape;176;g11d8b0d4580_0_1221"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7" name="Google Shape;177;g11d8b0d4580_0_122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78" name="Google Shape;178;g11d8b0d4580_0_1221"/>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g11d8b0d4580_0_1221"/>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g11d8b0d4580_0_1221"/>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81"/>
        <p:cNvGrpSpPr/>
        <p:nvPr/>
      </p:nvGrpSpPr>
      <p:grpSpPr>
        <a:xfrm>
          <a:off x="0" y="0"/>
          <a:ext cx="0" cy="0"/>
          <a:chOff x="0" y="0"/>
          <a:chExt cx="0" cy="0"/>
        </a:xfrm>
      </p:grpSpPr>
      <p:pic>
        <p:nvPicPr>
          <p:cNvPr id="182" name="Google Shape;182;g11d8b0d4580_0_122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3" name="Google Shape;183;g11d8b0d4580_0_122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84" name="Google Shape;184;g11d8b0d4580_0_122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5" name="Google Shape;185;g11d8b0d4580_0_122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g11d8b0d4580_0_122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g11d8b0d4580_0_122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8" name="Google Shape;188;g11d8b0d4580_0_122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89" name="Google Shape;189;g11d8b0d4580_0_1227"/>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0" name="Google Shape;190;g11d8b0d4580_0_1227"/>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91"/>
        <p:cNvGrpSpPr/>
        <p:nvPr/>
      </p:nvGrpSpPr>
      <p:grpSpPr>
        <a:xfrm>
          <a:off x="0" y="0"/>
          <a:ext cx="0" cy="0"/>
          <a:chOff x="0" y="0"/>
          <a:chExt cx="0" cy="0"/>
        </a:xfrm>
      </p:grpSpPr>
      <p:pic>
        <p:nvPicPr>
          <p:cNvPr id="192" name="Google Shape;192;g11d8b0d4580_0_123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3" name="Google Shape;193;g11d8b0d4580_0_123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94" name="Google Shape;194;g11d8b0d4580_0_123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95" name="Google Shape;195;g11d8b0d4580_0_123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6" name="Google Shape;196;g11d8b0d4580_0_123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7" name="Google Shape;197;g11d8b0d4580_0_123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8" name="Google Shape;198;g11d8b0d4580_0_123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99" name="Google Shape;199;g11d8b0d4580_0_1237"/>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00" name="Google Shape;200;g11d8b0d4580_0_123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1" name="Google Shape;201;g11d8b0d4580_0_123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02" name="Google Shape;202;g11d8b0d4580_0_123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03" name="Google Shape;203;g11d8b0d4580_0_123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4" name="Google Shape;204;g11d8b0d4580_0_123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205"/>
        <p:cNvGrpSpPr/>
        <p:nvPr/>
      </p:nvGrpSpPr>
      <p:grpSpPr>
        <a:xfrm>
          <a:off x="0" y="0"/>
          <a:ext cx="0" cy="0"/>
          <a:chOff x="0" y="0"/>
          <a:chExt cx="0" cy="0"/>
        </a:xfrm>
      </p:grpSpPr>
      <p:pic>
        <p:nvPicPr>
          <p:cNvPr id="206" name="Google Shape;206;g11d8b0d4580_0_125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7" name="Google Shape;207;g11d8b0d4580_0_125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8" name="Google Shape;208;g11d8b0d4580_0_125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09" name="Google Shape;209;g11d8b0d4580_0_125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0" name="Google Shape;210;g11d8b0d4580_0_125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1" name="Google Shape;211;g11d8b0d4580_0_125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12" name="Google Shape;212;g11d8b0d4580_0_125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13" name="Google Shape;213;g11d8b0d4580_0_125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14" name="Google Shape;214;g11d8b0d4580_0_125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15" name="Google Shape;215;g11d8b0d4580_0_125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6" name="Google Shape;216;g11d8b0d4580_0_125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7" name="Google Shape;217;g11d8b0d4580_0_125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8" name="Google Shape;218;g11d8b0d4580_0_125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9" name="Google Shape;219;g11d8b0d4580_0_1251"/>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20" name="Google Shape;220;g11d8b0d4580_0_1251"/>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221"/>
        <p:cNvGrpSpPr/>
        <p:nvPr/>
      </p:nvGrpSpPr>
      <p:grpSpPr>
        <a:xfrm>
          <a:off x="0" y="0"/>
          <a:ext cx="0" cy="0"/>
          <a:chOff x="0" y="0"/>
          <a:chExt cx="0" cy="0"/>
        </a:xfrm>
      </p:grpSpPr>
      <p:pic>
        <p:nvPicPr>
          <p:cNvPr id="222" name="Google Shape;222;g11d8b0d4580_0_126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3" name="Google Shape;223;g11d8b0d4580_0_126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4" name="Google Shape;224;g11d8b0d4580_0_126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5" name="Google Shape;225;g11d8b0d4580_0_126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6" name="Google Shape;226;g11d8b0d4580_0_126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7" name="Google Shape;227;g11d8b0d4580_0_126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8" name="Google Shape;228;g11d8b0d4580_0_126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29" name="Google Shape;229;g11d8b0d4580_0_1267"/>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30" name="Google Shape;230;g11d8b0d4580_0_1267"/>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1" name="Google Shape;231;g11d8b0d4580_0_126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2" name="Google Shape;232;g11d8b0d4580_0_126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3" name="Google Shape;233;g11d8b0d4580_0_126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4" name="Google Shape;234;g11d8b0d4580_0_126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5" name="Google Shape;235;g11d8b0d4580_0_126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g11d8b0d4580_0_126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g11d8b0d4580_0_1267"/>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8" name="Google Shape;238;g11d8b0d4580_0_1267"/>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9" name="Google Shape;239;g11d8b0d4580_0_1267"/>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40" name="Google Shape;240;g11d8b0d4580_0_1267"/>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241"/>
        <p:cNvGrpSpPr/>
        <p:nvPr/>
      </p:nvGrpSpPr>
      <p:grpSpPr>
        <a:xfrm>
          <a:off x="0" y="0"/>
          <a:ext cx="0" cy="0"/>
          <a:chOff x="0" y="0"/>
          <a:chExt cx="0" cy="0"/>
        </a:xfrm>
      </p:grpSpPr>
      <p:pic>
        <p:nvPicPr>
          <p:cNvPr id="242" name="Google Shape;242;g11d8b0d4580_0_128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3" name="Google Shape;243;g11d8b0d4580_0_128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4" name="Google Shape;244;g11d8b0d4580_0_12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11d8b0d4580_0_1287"/>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g11d8b0d4580_0_1287"/>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7" name="Google Shape;247;g11d8b0d4580_0_1287"/>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48" name="Google Shape;248;g11d8b0d4580_0_1287"/>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49" name="Google Shape;249;g11d8b0d4580_0_1287"/>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 name="Google Shape;250;g11d8b0d4580_0_1287"/>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 name="Google Shape;251;g11d8b0d4580_0_1287"/>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g11d8b0d4580_0_1287"/>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 name="Google Shape;253;g11d8b0d4580_0_1287"/>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4" name="Google Shape;254;g11d8b0d4580_0_1287"/>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61"/>
        <p:cNvGrpSpPr/>
        <p:nvPr/>
      </p:nvGrpSpPr>
      <p:grpSpPr>
        <a:xfrm>
          <a:off x="0" y="0"/>
          <a:ext cx="0" cy="0"/>
          <a:chOff x="0" y="0"/>
          <a:chExt cx="0" cy="0"/>
        </a:xfrm>
      </p:grpSpPr>
      <p:pic>
        <p:nvPicPr>
          <p:cNvPr id="262" name="Google Shape;262;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3" name="Google Shape;263;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4" name="Google Shape;264;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6" name="Google Shape;266;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 name="Google Shape;270;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 name="Google Shape;272;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3" name="Google Shape;273;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4" name="Google Shape;274;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 name="Google Shape;275;p29"/>
          <p:cNvSpPr txBox="1">
            <a:spLocks noGrp="1"/>
          </p:cNvSpPr>
          <p:nvPr>
            <p:ph type="body" idx="1"/>
          </p:nvPr>
        </p:nvSpPr>
        <p:spPr>
          <a:xfrm>
            <a:off x="1008185" y="1808291"/>
            <a:ext cx="14548338"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76"/>
        <p:cNvGrpSpPr/>
        <p:nvPr/>
      </p:nvGrpSpPr>
      <p:grpSpPr>
        <a:xfrm>
          <a:off x="0" y="0"/>
          <a:ext cx="0" cy="0"/>
          <a:chOff x="0" y="0"/>
          <a:chExt cx="0" cy="0"/>
        </a:xfrm>
      </p:grpSpPr>
      <p:pic>
        <p:nvPicPr>
          <p:cNvPr id="277" name="Google Shape;277;p9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8" name="Google Shape;278;p9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79" name="Google Shape;279;p9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0" name="Google Shape;280;p9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2" name="Google Shape;282;p9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83" name="Google Shape;283;p9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84" name="Google Shape;284;p9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85" name="Google Shape;285;p9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6" name="Google Shape;286;p9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7" name="Google Shape;287;p9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8" name="Google Shape;288;p9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9" name="Google Shape;289;p9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90"/>
        <p:cNvGrpSpPr/>
        <p:nvPr/>
      </p:nvGrpSpPr>
      <p:grpSpPr>
        <a:xfrm>
          <a:off x="0" y="0"/>
          <a:ext cx="0" cy="0"/>
          <a:chOff x="0" y="0"/>
          <a:chExt cx="0" cy="0"/>
        </a:xfrm>
      </p:grpSpPr>
      <p:pic>
        <p:nvPicPr>
          <p:cNvPr id="291" name="Google Shape;291;p9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2" name="Google Shape;292;p9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3" name="Google Shape;293;p9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94" name="Google Shape;294;p9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5" name="Google Shape;295;p9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6" name="Google Shape;296;p9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7" name="Google Shape;297;p9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98" name="Google Shape;298;p9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99" name="Google Shape;299;p9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0" name="Google Shape;300;p9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1" name="Google Shape;301;p9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2" name="Google Shape;302;p9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03" name="Google Shape;303;p9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04" name="Google Shape;304;p9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5" name="Google Shape;305;p9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6" name="Google Shape;306;p93"/>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7" name="Google Shape;307;p93"/>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g11d8b0d4580_0_1087"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 name="Google Shape;25;g11d8b0d4580_0_108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6" name="Google Shape;26;g11d8b0d4580_0_108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7" name="Google Shape;27;g11d8b0d4580_0_1087"/>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g11d8b0d4580_0_1087"/>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g11d8b0d4580_0_1087"/>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g11d8b0d4580_0_1087"/>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g11d8b0d4580_0_1087"/>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08"/>
        <p:cNvGrpSpPr/>
        <p:nvPr/>
      </p:nvGrpSpPr>
      <p:grpSpPr>
        <a:xfrm>
          <a:off x="0" y="0"/>
          <a:ext cx="0" cy="0"/>
          <a:chOff x="0" y="0"/>
          <a:chExt cx="0" cy="0"/>
        </a:xfrm>
      </p:grpSpPr>
      <p:pic>
        <p:nvPicPr>
          <p:cNvPr id="309" name="Google Shape;309;g11ea2f3a84f_1_263"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0" name="Google Shape;310;g11ea2f3a84f_1_26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11" name="Google Shape;311;g11ea2f3a84f_1_263"/>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312" name="Google Shape;312;g11ea2f3a84f_1_26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313" name="Google Shape;313;g11ea2f3a84f_1_263"/>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4" name="Google Shape;314;g11ea2f3a84f_1_263"/>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5" name="Google Shape;315;g11ea2f3a84f_1_263"/>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6" name="Google Shape;316;g11ea2f3a84f_1_263"/>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17"/>
        <p:cNvGrpSpPr/>
        <p:nvPr/>
      </p:nvGrpSpPr>
      <p:grpSpPr>
        <a:xfrm>
          <a:off x="0" y="0"/>
          <a:ext cx="0" cy="0"/>
          <a:chOff x="0" y="0"/>
          <a:chExt cx="0" cy="0"/>
        </a:xfrm>
      </p:grpSpPr>
      <p:pic>
        <p:nvPicPr>
          <p:cNvPr id="318" name="Google Shape;318;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9" name="Google Shape;319;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0" name="Google Shape;320;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21" name="Google Shape;321;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2"/>
        <p:cNvGrpSpPr/>
        <p:nvPr/>
      </p:nvGrpSpPr>
      <p:grpSpPr>
        <a:xfrm>
          <a:off x="0" y="0"/>
          <a:ext cx="0" cy="0"/>
          <a:chOff x="0" y="0"/>
          <a:chExt cx="0" cy="0"/>
        </a:xfrm>
      </p:grpSpPr>
      <p:sp>
        <p:nvSpPr>
          <p:cNvPr id="323" name="Google Shape;323;p90"/>
          <p:cNvSpPr/>
          <p:nvPr/>
        </p:nvSpPr>
        <p:spPr>
          <a:xfrm>
            <a:off x="0" y="7712066"/>
            <a:ext cx="16256000" cy="1467273"/>
          </a:xfrm>
          <a:custGeom>
            <a:avLst/>
            <a:gdLst/>
            <a:ahLst/>
            <a:cxnLst/>
            <a:rect l="l" t="t" r="r" b="b"/>
            <a:pathLst>
              <a:path w="12192000" h="1100454" extrusionOk="0">
                <a:moveTo>
                  <a:pt x="0" y="1100327"/>
                </a:moveTo>
                <a:lnTo>
                  <a:pt x="12191999" y="1100327"/>
                </a:lnTo>
                <a:lnTo>
                  <a:pt x="12191999" y="0"/>
                </a:lnTo>
                <a:lnTo>
                  <a:pt x="0" y="0"/>
                </a:lnTo>
                <a:lnTo>
                  <a:pt x="0" y="1100327"/>
                </a:lnTo>
                <a:close/>
              </a:path>
            </a:pathLst>
          </a:custGeom>
          <a:noFill/>
          <a:ln>
            <a:noFill/>
          </a:ln>
          <a:effectLst>
            <a:outerShdw blurRad="40000" dist="23000" dir="5400000" rotWithShape="0">
              <a:srgbClr val="000000">
                <a:alpha val="34117"/>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24" name="Google Shape;324;p90"/>
          <p:cNvSpPr/>
          <p:nvPr/>
        </p:nvSpPr>
        <p:spPr>
          <a:xfrm>
            <a:off x="489714" y="3180282"/>
            <a:ext cx="1862829" cy="1723813"/>
          </a:xfrm>
          <a:custGeom>
            <a:avLst/>
            <a:gdLst/>
            <a:ahLst/>
            <a:cxnLst/>
            <a:rect l="l" t="t" r="r" b="b"/>
            <a:pathLst>
              <a:path w="1274445" h="1292860" extrusionOk="0">
                <a:moveTo>
                  <a:pt x="0" y="1292351"/>
                </a:moveTo>
                <a:lnTo>
                  <a:pt x="1274063" y="1292351"/>
                </a:lnTo>
                <a:lnTo>
                  <a:pt x="1274063" y="0"/>
                </a:lnTo>
                <a:lnTo>
                  <a:pt x="0" y="0"/>
                </a:lnTo>
                <a:lnTo>
                  <a:pt x="0" y="1292351"/>
                </a:lnTo>
                <a:close/>
              </a:path>
            </a:pathLst>
          </a:custGeom>
          <a:solidFill>
            <a:srgbClr val="3F739B"/>
          </a:solid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5867"/>
              <a:buFont typeface="Arial"/>
              <a:buNone/>
            </a:pPr>
            <a:endParaRPr sz="5867" b="1" i="0" u="none" strike="noStrike" cap="none">
              <a:solidFill>
                <a:srgbClr val="000000"/>
              </a:solidFill>
              <a:latin typeface="Cambria"/>
              <a:ea typeface="Cambria"/>
              <a:cs typeface="Cambria"/>
              <a:sym typeface="Cambria"/>
            </a:endParaRPr>
          </a:p>
        </p:txBody>
      </p:sp>
      <p:sp>
        <p:nvSpPr>
          <p:cNvPr id="325" name="Google Shape;325;p90"/>
          <p:cNvSpPr/>
          <p:nvPr/>
        </p:nvSpPr>
        <p:spPr>
          <a:xfrm>
            <a:off x="489713" y="3180282"/>
            <a:ext cx="15085139" cy="1723813"/>
          </a:xfrm>
          <a:custGeom>
            <a:avLst/>
            <a:gdLst/>
            <a:ahLst/>
            <a:cxnLst/>
            <a:rect l="l" t="t" r="r" b="b"/>
            <a:pathLst>
              <a:path w="11532235" h="1292860" extrusionOk="0">
                <a:moveTo>
                  <a:pt x="0" y="1292351"/>
                </a:moveTo>
                <a:lnTo>
                  <a:pt x="11532107" y="1292351"/>
                </a:lnTo>
                <a:lnTo>
                  <a:pt x="11532107" y="0"/>
                </a:lnTo>
                <a:lnTo>
                  <a:pt x="0" y="0"/>
                </a:lnTo>
                <a:lnTo>
                  <a:pt x="0" y="1292351"/>
                </a:lnTo>
                <a:close/>
              </a:path>
            </a:pathLst>
          </a:custGeom>
          <a:noFill/>
          <a:ln w="12175" cap="flat" cmpd="sng">
            <a:solidFill>
              <a:srgbClr val="1F39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26" name="Google Shape;326;p90"/>
          <p:cNvSpPr txBox="1">
            <a:spLocks noGrp="1"/>
          </p:cNvSpPr>
          <p:nvPr>
            <p:ph type="title"/>
          </p:nvPr>
        </p:nvSpPr>
        <p:spPr>
          <a:xfrm>
            <a:off x="2836209" y="3531693"/>
            <a:ext cx="11244689" cy="9028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400"/>
              <a:buNone/>
              <a:defRPr sz="5867" b="1" i="0">
                <a:solidFill>
                  <a:schemeClr val="dk1"/>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327"/>
        <p:cNvGrpSpPr/>
        <p:nvPr/>
      </p:nvGrpSpPr>
      <p:grpSpPr>
        <a:xfrm>
          <a:off x="0" y="0"/>
          <a:ext cx="0" cy="0"/>
          <a:chOff x="0" y="0"/>
          <a:chExt cx="0" cy="0"/>
        </a:xfrm>
      </p:grpSpPr>
      <p:pic>
        <p:nvPicPr>
          <p:cNvPr id="328" name="Google Shape;328;p91"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9" name="Google Shape;329;p9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30" name="Google Shape;330;p91"/>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331" name="Google Shape;331;p91"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332"/>
        <p:cNvGrpSpPr/>
        <p:nvPr/>
      </p:nvGrpSpPr>
      <p:grpSpPr>
        <a:xfrm>
          <a:off x="0" y="0"/>
          <a:ext cx="0" cy="0"/>
          <a:chOff x="0" y="0"/>
          <a:chExt cx="0" cy="0"/>
        </a:xfrm>
      </p:grpSpPr>
      <p:pic>
        <p:nvPicPr>
          <p:cNvPr id="333" name="Google Shape;333;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4" name="Google Shape;334;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5" name="Google Shape;335;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7" name="Google Shape;337;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39" name="Google Shape;339;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40" name="Google Shape;340;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1" name="Google Shape;341;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 name="Google Shape;343;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4" name="Google Shape;344;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 name="Google Shape;345;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8_Title and Content with bullets">
  <p:cSld name="8_Title and Content with bullets">
    <p:spTree>
      <p:nvGrpSpPr>
        <p:cNvPr id="1" name="Shape 346"/>
        <p:cNvGrpSpPr/>
        <p:nvPr/>
      </p:nvGrpSpPr>
      <p:grpSpPr>
        <a:xfrm>
          <a:off x="0" y="0"/>
          <a:ext cx="0" cy="0"/>
          <a:chOff x="0" y="0"/>
          <a:chExt cx="0" cy="0"/>
        </a:xfrm>
      </p:grpSpPr>
      <p:sp>
        <p:nvSpPr>
          <p:cNvPr id="347" name="Google Shape;347;g11e98ab201d_0_155"/>
          <p:cNvSpPr txBox="1">
            <a:spLocks noGrp="1"/>
          </p:cNvSpPr>
          <p:nvPr>
            <p:ph type="title"/>
          </p:nvPr>
        </p:nvSpPr>
        <p:spPr>
          <a:xfrm>
            <a:off x="825500" y="763044"/>
            <a:ext cx="14612400" cy="572400"/>
          </a:xfrm>
          <a:prstGeom prst="rect">
            <a:avLst/>
          </a:prstGeom>
          <a:noFill/>
          <a:ln>
            <a:noFill/>
          </a:ln>
        </p:spPr>
        <p:txBody>
          <a:bodyPr spcFirstLastPara="1" wrap="square" lIns="0" tIns="0" rIns="121900" bIns="60925" anchor="t" anchorCtr="0">
            <a:noAutofit/>
          </a:bodyPr>
          <a:lstStyle>
            <a:lvl1pPr lvl="0" algn="l">
              <a:lnSpc>
                <a:spcPct val="90000"/>
              </a:lnSpc>
              <a:spcBef>
                <a:spcPts val="0"/>
              </a:spcBef>
              <a:spcAft>
                <a:spcPts val="0"/>
              </a:spcAft>
              <a:buClr>
                <a:schemeClr val="accent1"/>
              </a:buClr>
              <a:buSzPts val="4000"/>
              <a:buFont typeface="Arial"/>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48" name="Google Shape;348;g11e98ab201d_0_155"/>
          <p:cNvPicPr preferRelativeResize="0"/>
          <p:nvPr/>
        </p:nvPicPr>
        <p:blipFill rotWithShape="1">
          <a:blip r:embed="rId2">
            <a:alphaModFix/>
          </a:blip>
          <a:srcRect/>
          <a:stretch/>
        </p:blipFill>
        <p:spPr>
          <a:xfrm>
            <a:off x="13900300" y="8247698"/>
            <a:ext cx="1914377" cy="601025"/>
          </a:xfrm>
          <a:prstGeom prst="rect">
            <a:avLst/>
          </a:prstGeom>
          <a:noFill/>
          <a:ln>
            <a:noFill/>
          </a:ln>
        </p:spPr>
      </p:pic>
      <p:pic>
        <p:nvPicPr>
          <p:cNvPr id="349" name="Google Shape;349;g11e98ab201d_0_155"/>
          <p:cNvPicPr preferRelativeResize="0"/>
          <p:nvPr/>
        </p:nvPicPr>
        <p:blipFill rotWithShape="1">
          <a:blip r:embed="rId3">
            <a:alphaModFix/>
          </a:blip>
          <a:srcRect/>
          <a:stretch/>
        </p:blipFill>
        <p:spPr>
          <a:xfrm>
            <a:off x="0" y="1"/>
            <a:ext cx="16256002" cy="63499"/>
          </a:xfrm>
          <a:prstGeom prst="rect">
            <a:avLst/>
          </a:prstGeom>
          <a:noFill/>
          <a:ln>
            <a:noFill/>
          </a:ln>
        </p:spPr>
      </p:pic>
      <p:pic>
        <p:nvPicPr>
          <p:cNvPr id="350" name="Google Shape;350;g11e98ab201d_0_155"/>
          <p:cNvPicPr preferRelativeResize="0"/>
          <p:nvPr/>
        </p:nvPicPr>
        <p:blipFill rotWithShape="1">
          <a:blip r:embed="rId4">
            <a:alphaModFix/>
          </a:blip>
          <a:srcRect t="94757" r="79392"/>
          <a:stretch/>
        </p:blipFill>
        <p:spPr>
          <a:xfrm>
            <a:off x="0" y="8664605"/>
            <a:ext cx="3349843" cy="4793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g11d8b0d4580_0_1096"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 name="Google Shape;34;g11d8b0d4580_0_109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5" name="Google Shape;35;g11d8b0d4580_0_1096"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6" name="Google Shape;36;g11d8b0d4580_0_109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37"/>
        <p:cNvGrpSpPr/>
        <p:nvPr/>
      </p:nvGrpSpPr>
      <p:grpSpPr>
        <a:xfrm>
          <a:off x="0" y="0"/>
          <a:ext cx="0" cy="0"/>
          <a:chOff x="0" y="0"/>
          <a:chExt cx="0" cy="0"/>
        </a:xfrm>
      </p:grpSpPr>
      <p:pic>
        <p:nvPicPr>
          <p:cNvPr id="38" name="Google Shape;38;g11d8b0d4580_0_111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9" name="Google Shape;39;g11d8b0d4580_0_111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0" name="Google Shape;40;g11d8b0d4580_0_1116"/>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1"/>
        <p:cNvGrpSpPr/>
        <p:nvPr/>
      </p:nvGrpSpPr>
      <p:grpSpPr>
        <a:xfrm>
          <a:off x="0" y="0"/>
          <a:ext cx="0" cy="0"/>
          <a:chOff x="0" y="0"/>
          <a:chExt cx="0" cy="0"/>
        </a:xfrm>
      </p:grpSpPr>
      <p:pic>
        <p:nvPicPr>
          <p:cNvPr id="42" name="Google Shape;42;g11d8b0d4580_0_106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3" name="Google Shape;43;g11d8b0d4580_0_1069"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44" name="Google Shape;44;g11d8b0d4580_0_106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45" name="Google Shape;45;g11d8b0d4580_0_1069"/>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 name="Google Shape;46;g11d8b0d4580_0_1069"/>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7"/>
        <p:cNvGrpSpPr/>
        <p:nvPr/>
      </p:nvGrpSpPr>
      <p:grpSpPr>
        <a:xfrm>
          <a:off x="0" y="0"/>
          <a:ext cx="0" cy="0"/>
          <a:chOff x="0" y="0"/>
          <a:chExt cx="0" cy="0"/>
        </a:xfrm>
      </p:grpSpPr>
      <p:pic>
        <p:nvPicPr>
          <p:cNvPr id="48" name="Google Shape;48;g11d8b0d4580_0_10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9" name="Google Shape;49;g11d8b0d4580_0_1075"/>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50" name="Google Shape;50;g11d8b0d4580_0_107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51" name="Google Shape;51;g11d8b0d4580_0_1075"/>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g11d8b0d4580_0_1075"/>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53"/>
        <p:cNvGrpSpPr/>
        <p:nvPr/>
      </p:nvGrpSpPr>
      <p:grpSpPr>
        <a:xfrm>
          <a:off x="0" y="0"/>
          <a:ext cx="0" cy="0"/>
          <a:chOff x="0" y="0"/>
          <a:chExt cx="0" cy="0"/>
        </a:xfrm>
      </p:grpSpPr>
      <p:pic>
        <p:nvPicPr>
          <p:cNvPr id="54" name="Google Shape;54;g11d8b0d4580_0_108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5" name="Google Shape;55;g11d8b0d4580_0_108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6" name="Google Shape;56;g11d8b0d4580_0_1081"/>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g11d8b0d4580_0_1081"/>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58" name="Google Shape;58;g11d8b0d4580_0_1081"/>
          <p:cNvPicPr preferRelativeResize="0"/>
          <p:nvPr/>
        </p:nvPicPr>
        <p:blipFill rotWithShape="1">
          <a:blip r:embed="rId4">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9"/>
        <p:cNvGrpSpPr/>
        <p:nvPr/>
      </p:nvGrpSpPr>
      <p:grpSpPr>
        <a:xfrm>
          <a:off x="0" y="0"/>
          <a:ext cx="0" cy="0"/>
          <a:chOff x="0" y="0"/>
          <a:chExt cx="0" cy="0"/>
        </a:xfrm>
      </p:grpSpPr>
      <p:pic>
        <p:nvPicPr>
          <p:cNvPr id="60" name="Google Shape;60;g11d8b0d4580_0_1101"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1" name="Google Shape;61;g11d8b0d4580_0_110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2" name="Google Shape;62;g11d8b0d4580_0_11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g11d8b0d4580_0_1101"/>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g11d8b0d4580_0_1101"/>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g11d8b0d4580_0_1101"/>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g11d8b0d4580_0_1101"/>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g11d8b0d4580_0_1101"/>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g11d8b0d4580_0_1101"/>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g11d8b0d4580_0_1101"/>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g11d8b0d4580_0_1101"/>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g11d8b0d4580_0_1101"/>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g11d8b0d4580_0_1101"/>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 name="Google Shape;73;g11d8b0d4580_0_1101"/>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11d8b0d4580_0_1055"/>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11d8b0d4580_0_1055"/>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11d8b0d4580_0_1055"/>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g11d8b0d4580_0_1055"/>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g11d8b0d4580_0_1055"/>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7" name="Google Shape;257;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8" name="Google Shape;258;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9" name="Google Shape;259;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0" name="Google Shape;260;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7.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7.xml"/><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7.xml"/><Relationship Id="rId5"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7.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27.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1de33092af_0_254"/>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US"/>
              <a:t>Computer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Computer Memory Hierarchy</a:t>
            </a:r>
            <a:endParaRPr>
              <a:solidFill>
                <a:srgbClr val="3F3F3F"/>
              </a:solidFill>
            </a:endParaRPr>
          </a:p>
        </p:txBody>
      </p:sp>
      <p:grpSp>
        <p:nvGrpSpPr>
          <p:cNvPr id="512" name="Google Shape;512;p50"/>
          <p:cNvGrpSpPr/>
          <p:nvPr/>
        </p:nvGrpSpPr>
        <p:grpSpPr>
          <a:xfrm>
            <a:off x="4429323" y="1371345"/>
            <a:ext cx="7397352" cy="7141055"/>
            <a:chOff x="1719990" y="83545"/>
            <a:chExt cx="7397352" cy="7141055"/>
          </a:xfrm>
        </p:grpSpPr>
        <p:sp>
          <p:nvSpPr>
            <p:cNvPr id="513" name="Google Shape;513;p50"/>
            <p:cNvSpPr/>
            <p:nvPr/>
          </p:nvSpPr>
          <p:spPr>
            <a:xfrm>
              <a:off x="6629928" y="2617478"/>
              <a:ext cx="324445" cy="2530673"/>
            </a:xfrm>
            <a:custGeom>
              <a:avLst/>
              <a:gdLst/>
              <a:ahLst/>
              <a:cxnLst/>
              <a:rect l="l" t="t" r="r" b="b"/>
              <a:pathLst>
                <a:path w="120000" h="120000" extrusionOk="0">
                  <a:moveTo>
                    <a:pt x="0" y="0"/>
                  </a:moveTo>
                  <a:lnTo>
                    <a:pt x="0" y="120000"/>
                  </a:lnTo>
                  <a:lnTo>
                    <a:pt x="120000" y="120000"/>
                  </a:lnTo>
                </a:path>
              </a:pathLst>
            </a:custGeom>
            <a:noFill/>
            <a:ln w="25400" cap="flat" cmpd="sng">
              <a:solidFill>
                <a:srgbClr val="1F394D"/>
              </a:solidFill>
              <a:prstDash val="solid"/>
              <a:round/>
              <a:headEnd type="none" w="sm" len="sm"/>
              <a:tailEnd type="none" w="sm" len="sm"/>
            </a:ln>
          </p:spPr>
        </p:sp>
        <p:sp>
          <p:nvSpPr>
            <p:cNvPr id="514" name="Google Shape;514;p50"/>
            <p:cNvSpPr/>
            <p:nvPr/>
          </p:nvSpPr>
          <p:spPr>
            <a:xfrm>
              <a:off x="6629928" y="2617478"/>
              <a:ext cx="324445" cy="994965"/>
            </a:xfrm>
            <a:custGeom>
              <a:avLst/>
              <a:gdLst/>
              <a:ahLst/>
              <a:cxnLst/>
              <a:rect l="l" t="t" r="r" b="b"/>
              <a:pathLst>
                <a:path w="120000" h="120000" extrusionOk="0">
                  <a:moveTo>
                    <a:pt x="0" y="0"/>
                  </a:moveTo>
                  <a:lnTo>
                    <a:pt x="0" y="120000"/>
                  </a:lnTo>
                  <a:lnTo>
                    <a:pt x="120000" y="120000"/>
                  </a:lnTo>
                </a:path>
              </a:pathLst>
            </a:custGeom>
            <a:noFill/>
            <a:ln w="25400" cap="flat" cmpd="sng">
              <a:solidFill>
                <a:schemeClr val="accent6"/>
              </a:solidFill>
              <a:prstDash val="solid"/>
              <a:round/>
              <a:headEnd type="none" w="sm" len="sm"/>
              <a:tailEnd type="none" w="sm" len="sm"/>
            </a:ln>
          </p:spPr>
        </p:sp>
        <p:sp>
          <p:nvSpPr>
            <p:cNvPr id="515" name="Google Shape;515;p50"/>
            <p:cNvSpPr/>
            <p:nvPr/>
          </p:nvSpPr>
          <p:spPr>
            <a:xfrm>
              <a:off x="5802593" y="1081771"/>
              <a:ext cx="1692522" cy="454223"/>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1F394D"/>
              </a:solidFill>
              <a:prstDash val="solid"/>
              <a:round/>
              <a:headEnd type="none" w="sm" len="sm"/>
              <a:tailEnd type="none" w="sm" len="sm"/>
            </a:ln>
          </p:spPr>
        </p:sp>
        <p:sp>
          <p:nvSpPr>
            <p:cNvPr id="516" name="Google Shape;516;p50"/>
            <p:cNvSpPr/>
            <p:nvPr/>
          </p:nvSpPr>
          <p:spPr>
            <a:xfrm>
              <a:off x="4110070" y="2617478"/>
              <a:ext cx="1308596" cy="454223"/>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1F394D"/>
              </a:solidFill>
              <a:prstDash val="solid"/>
              <a:round/>
              <a:headEnd type="none" w="sm" len="sm"/>
              <a:tailEnd type="none" w="sm" len="sm"/>
            </a:ln>
          </p:spPr>
        </p:sp>
        <p:sp>
          <p:nvSpPr>
            <p:cNvPr id="517" name="Google Shape;517;p50"/>
            <p:cNvSpPr/>
            <p:nvPr/>
          </p:nvSpPr>
          <p:spPr>
            <a:xfrm>
              <a:off x="1936286" y="4153186"/>
              <a:ext cx="324445" cy="2530673"/>
            </a:xfrm>
            <a:custGeom>
              <a:avLst/>
              <a:gdLst/>
              <a:ahLst/>
              <a:cxnLst/>
              <a:rect l="l" t="t" r="r" b="b"/>
              <a:pathLst>
                <a:path w="120000" h="120000" extrusionOk="0">
                  <a:moveTo>
                    <a:pt x="0" y="0"/>
                  </a:moveTo>
                  <a:lnTo>
                    <a:pt x="0" y="120000"/>
                  </a:lnTo>
                  <a:lnTo>
                    <a:pt x="120000" y="120000"/>
                  </a:lnTo>
                </a:path>
              </a:pathLst>
            </a:custGeom>
            <a:noFill/>
            <a:ln w="25400" cap="flat" cmpd="sng">
              <a:solidFill>
                <a:srgbClr val="3F739B"/>
              </a:solidFill>
              <a:prstDash val="solid"/>
              <a:round/>
              <a:headEnd type="none" w="sm" len="sm"/>
              <a:tailEnd type="none" w="sm" len="sm"/>
            </a:ln>
          </p:spPr>
        </p:sp>
        <p:sp>
          <p:nvSpPr>
            <p:cNvPr id="518" name="Google Shape;518;p50"/>
            <p:cNvSpPr/>
            <p:nvPr/>
          </p:nvSpPr>
          <p:spPr>
            <a:xfrm>
              <a:off x="1936286" y="4153186"/>
              <a:ext cx="324445" cy="994965"/>
            </a:xfrm>
            <a:custGeom>
              <a:avLst/>
              <a:gdLst/>
              <a:ahLst/>
              <a:cxnLst/>
              <a:rect l="l" t="t" r="r" b="b"/>
              <a:pathLst>
                <a:path w="120000" h="120000" extrusionOk="0">
                  <a:moveTo>
                    <a:pt x="0" y="0"/>
                  </a:moveTo>
                  <a:lnTo>
                    <a:pt x="0" y="120000"/>
                  </a:lnTo>
                  <a:lnTo>
                    <a:pt x="120000" y="120000"/>
                  </a:lnTo>
                </a:path>
              </a:pathLst>
            </a:custGeom>
            <a:noFill/>
            <a:ln w="25400" cap="flat" cmpd="sng">
              <a:solidFill>
                <a:srgbClr val="3F739B"/>
              </a:solidFill>
              <a:prstDash val="solid"/>
              <a:round/>
              <a:headEnd type="none" w="sm" len="sm"/>
              <a:tailEnd type="none" w="sm" len="sm"/>
            </a:ln>
          </p:spPr>
        </p:sp>
        <p:sp>
          <p:nvSpPr>
            <p:cNvPr id="519" name="Google Shape;519;p50"/>
            <p:cNvSpPr/>
            <p:nvPr/>
          </p:nvSpPr>
          <p:spPr>
            <a:xfrm>
              <a:off x="2801474" y="2617478"/>
              <a:ext cx="1308596" cy="454223"/>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1F394D"/>
              </a:solidFill>
              <a:prstDash val="solid"/>
              <a:round/>
              <a:headEnd type="none" w="sm" len="sm"/>
              <a:tailEnd type="none" w="sm" len="sm"/>
            </a:ln>
          </p:spPr>
        </p:sp>
        <p:sp>
          <p:nvSpPr>
            <p:cNvPr id="520" name="Google Shape;520;p50"/>
            <p:cNvSpPr/>
            <p:nvPr/>
          </p:nvSpPr>
          <p:spPr>
            <a:xfrm>
              <a:off x="4110070" y="1081771"/>
              <a:ext cx="1692522" cy="454223"/>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1F394D"/>
              </a:solidFill>
              <a:prstDash val="solid"/>
              <a:round/>
              <a:headEnd type="none" w="sm" len="sm"/>
              <a:tailEnd type="none" w="sm" len="sm"/>
            </a:ln>
          </p:spPr>
        </p:sp>
        <p:sp>
          <p:nvSpPr>
            <p:cNvPr id="521" name="Google Shape;521;p50"/>
            <p:cNvSpPr/>
            <p:nvPr/>
          </p:nvSpPr>
          <p:spPr>
            <a:xfrm>
              <a:off x="4721109" y="83545"/>
              <a:ext cx="2233264" cy="998225"/>
            </a:xfrm>
            <a:prstGeom prst="roundRect">
              <a:avLst>
                <a:gd name="adj" fmla="val 16667"/>
              </a:avLst>
            </a:prstGeom>
            <a:solidFill>
              <a:srgbClr val="3F739B"/>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Computer Memory</a:t>
              </a:r>
              <a:endParaRPr sz="2200" b="0" i="0" u="none" strike="noStrike" cap="none">
                <a:solidFill>
                  <a:schemeClr val="lt1"/>
                </a:solidFill>
                <a:latin typeface="Open Sans"/>
                <a:ea typeface="Open Sans"/>
                <a:cs typeface="Open Sans"/>
                <a:sym typeface="Open Sans"/>
              </a:endParaRPr>
            </a:p>
          </p:txBody>
        </p:sp>
        <p:sp>
          <p:nvSpPr>
            <p:cNvPr id="522" name="Google Shape;522;p50"/>
            <p:cNvSpPr/>
            <p:nvPr/>
          </p:nvSpPr>
          <p:spPr>
            <a:xfrm>
              <a:off x="3185401" y="1517095"/>
              <a:ext cx="2006153" cy="1100383"/>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Primary Memory</a:t>
              </a:r>
              <a:endParaRPr sz="2200" b="0" i="0" u="none" strike="noStrike" cap="none">
                <a:solidFill>
                  <a:schemeClr val="lt1"/>
                </a:solidFill>
                <a:latin typeface="Open Sans"/>
                <a:ea typeface="Open Sans"/>
                <a:cs typeface="Open Sans"/>
                <a:sym typeface="Open Sans"/>
              </a:endParaRPr>
            </a:p>
          </p:txBody>
        </p:sp>
        <p:sp>
          <p:nvSpPr>
            <p:cNvPr id="523" name="Google Shape;523;p50"/>
            <p:cNvSpPr/>
            <p:nvPr/>
          </p:nvSpPr>
          <p:spPr>
            <a:xfrm>
              <a:off x="1719990" y="3071701"/>
              <a:ext cx="1840848" cy="1081485"/>
            </a:xfrm>
            <a:prstGeom prst="roundRect">
              <a:avLst>
                <a:gd name="adj" fmla="val 16667"/>
              </a:avLst>
            </a:prstGeom>
            <a:solidFill>
              <a:srgbClr val="3F739B"/>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RAM</a:t>
              </a:r>
              <a:endParaRPr sz="2200" b="0" i="0" u="none" strike="noStrike" cap="none">
                <a:solidFill>
                  <a:schemeClr val="lt1"/>
                </a:solidFill>
                <a:latin typeface="Open Sans"/>
                <a:ea typeface="Open Sans"/>
                <a:cs typeface="Open Sans"/>
                <a:sym typeface="Open Sans"/>
              </a:endParaRPr>
            </a:p>
          </p:txBody>
        </p:sp>
        <p:sp>
          <p:nvSpPr>
            <p:cNvPr id="524" name="Google Shape;524;p50"/>
            <p:cNvSpPr/>
            <p:nvPr/>
          </p:nvSpPr>
          <p:spPr>
            <a:xfrm>
              <a:off x="2260732" y="5022172"/>
              <a:ext cx="1604906" cy="666722"/>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SRAM</a:t>
              </a:r>
              <a:endParaRPr sz="2200" b="0" i="0" u="none" strike="noStrike" cap="none">
                <a:solidFill>
                  <a:schemeClr val="lt1"/>
                </a:solidFill>
                <a:latin typeface="Open Sans"/>
                <a:ea typeface="Open Sans"/>
                <a:cs typeface="Open Sans"/>
                <a:sym typeface="Open Sans"/>
              </a:endParaRPr>
            </a:p>
          </p:txBody>
        </p:sp>
        <p:sp>
          <p:nvSpPr>
            <p:cNvPr id="525" name="Google Shape;525;p50"/>
            <p:cNvSpPr/>
            <p:nvPr/>
          </p:nvSpPr>
          <p:spPr>
            <a:xfrm>
              <a:off x="2260732" y="6557879"/>
              <a:ext cx="1604906" cy="666721"/>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DRAM</a:t>
              </a:r>
              <a:endParaRPr sz="2200" b="0" i="0" u="none" strike="noStrike" cap="none">
                <a:solidFill>
                  <a:schemeClr val="lt1"/>
                </a:solidFill>
                <a:latin typeface="Open Sans"/>
                <a:ea typeface="Open Sans"/>
                <a:cs typeface="Open Sans"/>
                <a:sym typeface="Open Sans"/>
              </a:endParaRPr>
            </a:p>
          </p:txBody>
        </p:sp>
        <p:sp>
          <p:nvSpPr>
            <p:cNvPr id="526" name="Google Shape;526;p50"/>
            <p:cNvSpPr/>
            <p:nvPr/>
          </p:nvSpPr>
          <p:spPr>
            <a:xfrm>
              <a:off x="4466960" y="3071701"/>
              <a:ext cx="2033189" cy="1081485"/>
            </a:xfrm>
            <a:prstGeom prst="roundRect">
              <a:avLst>
                <a:gd name="adj" fmla="val 16667"/>
              </a:avLst>
            </a:prstGeom>
            <a:solidFill>
              <a:srgbClr val="3F739B"/>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ROM</a:t>
              </a:r>
              <a:endParaRPr sz="2200" b="0" i="0" u="none" strike="noStrike" cap="none">
                <a:solidFill>
                  <a:schemeClr val="lt1"/>
                </a:solidFill>
                <a:latin typeface="Open Sans"/>
                <a:ea typeface="Open Sans"/>
                <a:cs typeface="Open Sans"/>
                <a:sym typeface="Open Sans"/>
              </a:endParaRPr>
            </a:p>
          </p:txBody>
        </p:sp>
        <p:sp>
          <p:nvSpPr>
            <p:cNvPr id="527" name="Google Shape;527;p50"/>
            <p:cNvSpPr/>
            <p:nvPr/>
          </p:nvSpPr>
          <p:spPr>
            <a:xfrm>
              <a:off x="6343335" y="1535993"/>
              <a:ext cx="2233265" cy="1081485"/>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Secondary Memory</a:t>
              </a:r>
              <a:endParaRPr sz="2200" b="0" i="0" u="none" strike="noStrike" cap="none">
                <a:solidFill>
                  <a:schemeClr val="lt1"/>
                </a:solidFill>
                <a:latin typeface="Open Sans"/>
                <a:ea typeface="Open Sans"/>
                <a:cs typeface="Open Sans"/>
                <a:sym typeface="Open Sans"/>
              </a:endParaRPr>
            </a:p>
          </p:txBody>
        </p:sp>
        <p:sp>
          <p:nvSpPr>
            <p:cNvPr id="528" name="Google Shape;528;p50"/>
            <p:cNvSpPr/>
            <p:nvPr/>
          </p:nvSpPr>
          <p:spPr>
            <a:xfrm>
              <a:off x="6884076" y="2988443"/>
              <a:ext cx="2233265" cy="1164743"/>
            </a:xfrm>
            <a:prstGeom prst="roundRect">
              <a:avLst>
                <a:gd name="adj" fmla="val 16667"/>
              </a:avLst>
            </a:prstGeom>
            <a:solidFill>
              <a:srgbClr val="3F739B"/>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HDD</a:t>
              </a:r>
              <a:endParaRPr sz="2200" b="0" i="0" u="none" strike="noStrike" cap="none">
                <a:solidFill>
                  <a:schemeClr val="lt1"/>
                </a:solidFill>
                <a:latin typeface="Open Sans"/>
                <a:ea typeface="Open Sans"/>
                <a:cs typeface="Open Sans"/>
                <a:sym typeface="Open Sans"/>
              </a:endParaRPr>
            </a:p>
          </p:txBody>
        </p:sp>
        <p:sp>
          <p:nvSpPr>
            <p:cNvPr id="529" name="Google Shape;529;p50"/>
            <p:cNvSpPr/>
            <p:nvPr/>
          </p:nvSpPr>
          <p:spPr>
            <a:xfrm>
              <a:off x="6971698" y="4813670"/>
              <a:ext cx="2145644" cy="875223"/>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2200" b="0" i="0" u="none" strike="noStrike" cap="none">
                  <a:solidFill>
                    <a:schemeClr val="lt1"/>
                  </a:solidFill>
                  <a:latin typeface="Open Sans"/>
                  <a:ea typeface="Open Sans"/>
                  <a:cs typeface="Open Sans"/>
                  <a:sym typeface="Open Sans"/>
                </a:rPr>
                <a:t>SSD</a:t>
              </a:r>
              <a:endParaRPr sz="2200" b="0" i="0" u="none" strike="noStrike" cap="none">
                <a:solidFill>
                  <a:schemeClr val="lt1"/>
                </a:solidFill>
                <a:latin typeface="Open Sans"/>
                <a:ea typeface="Open Sans"/>
                <a:cs typeface="Open Sans"/>
                <a:sym typeface="Open Sans"/>
              </a:endParaRPr>
            </a:p>
          </p:txBody>
        </p:sp>
      </p:grpSp>
      <p:sp>
        <p:nvSpPr>
          <p:cNvPr id="530" name="Google Shape;530;p50"/>
          <p:cNvSpPr/>
          <p:nvPr/>
        </p:nvSpPr>
        <p:spPr>
          <a:xfrm>
            <a:off x="4889500" y="816324"/>
            <a:ext cx="6485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
          <p:cNvSpPr/>
          <p:nvPr/>
        </p:nvSpPr>
        <p:spPr>
          <a:xfrm>
            <a:off x="2108425" y="1380350"/>
            <a:ext cx="12305100" cy="1571700"/>
          </a:xfrm>
          <a:prstGeom prst="roundRect">
            <a:avLst>
              <a:gd name="adj" fmla="val 16667"/>
            </a:avLst>
          </a:prstGeom>
          <a:solidFill>
            <a:srgbClr val="ACC8DD"/>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42857"/>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The</a:t>
            </a:r>
            <a:r>
              <a:rPr lang="en-US" sz="2200" b="1" i="0" u="none" strike="noStrike" cap="none" dirty="0">
                <a:solidFill>
                  <a:srgbClr val="3F3F3F"/>
                </a:solidFill>
                <a:latin typeface="Open Sans"/>
                <a:ea typeface="Open Sans"/>
                <a:cs typeface="Open Sans"/>
                <a:sym typeface="Open Sans"/>
              </a:rPr>
              <a:t> number system</a:t>
            </a:r>
            <a:r>
              <a:rPr lang="en-US" sz="2200" b="0" i="0" u="none" strike="noStrike" cap="none" dirty="0">
                <a:solidFill>
                  <a:srgbClr val="3F3F3F"/>
                </a:solidFill>
                <a:latin typeface="Open Sans"/>
                <a:ea typeface="Open Sans"/>
                <a:cs typeface="Open Sans"/>
                <a:sym typeface="Open Sans"/>
              </a:rPr>
              <a:t> is the technique to represent numbers in the computer system architecture. Every value that a user is saving into or getting from computer memory has a defined number system.</a:t>
            </a:r>
            <a:endParaRPr dirty="0"/>
          </a:p>
        </p:txBody>
      </p:sp>
      <p:sp>
        <p:nvSpPr>
          <p:cNvPr id="536" name="Google Shape;536;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Number System</a:t>
            </a:r>
            <a:endParaRPr/>
          </a:p>
        </p:txBody>
      </p:sp>
      <p:pic>
        <p:nvPicPr>
          <p:cNvPr id="537" name="Google Shape;537;p1" descr="Binary Icons - Free Download, PNG and SVG"/>
          <p:cNvPicPr preferRelativeResize="0"/>
          <p:nvPr/>
        </p:nvPicPr>
        <p:blipFill rotWithShape="1">
          <a:blip r:embed="rId3">
            <a:alphaModFix/>
          </a:blip>
          <a:srcRect l="9158" r="8846"/>
          <a:stretch/>
        </p:blipFill>
        <p:spPr>
          <a:xfrm>
            <a:off x="2862979" y="4056173"/>
            <a:ext cx="2464600" cy="3005875"/>
          </a:xfrm>
          <a:prstGeom prst="rect">
            <a:avLst/>
          </a:prstGeom>
          <a:noFill/>
          <a:ln>
            <a:noFill/>
          </a:ln>
        </p:spPr>
      </p:pic>
      <p:sp>
        <p:nvSpPr>
          <p:cNvPr id="538" name="Google Shape;538;p1"/>
          <p:cNvSpPr/>
          <p:nvPr/>
        </p:nvSpPr>
        <p:spPr>
          <a:xfrm>
            <a:off x="6226825" y="4112488"/>
            <a:ext cx="8033100" cy="3486125"/>
          </a:xfrm>
          <a:prstGeom prst="roundRect">
            <a:avLst>
              <a:gd name="adj" fmla="val 16667"/>
            </a:avLst>
          </a:prstGeom>
          <a:solidFill>
            <a:schemeClr val="lt2"/>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539" name="Google Shape;539;p1"/>
          <p:cNvSpPr txBox="1"/>
          <p:nvPr/>
        </p:nvSpPr>
        <p:spPr>
          <a:xfrm>
            <a:off x="6892933" y="4535489"/>
            <a:ext cx="6789900" cy="2278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53846"/>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Binary number system (Base – 2)</a:t>
            </a: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53846"/>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Octal number system (Base – 8)</a:t>
            </a: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53846"/>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Decimal number system (Base – 10)</a:t>
            </a: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53846"/>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Hexadecimal (hex) number system (Base – 16)</a:t>
            </a:r>
            <a:endParaRPr sz="1400" b="0" i="0" u="none" strike="noStrike" cap="none" dirty="0">
              <a:solidFill>
                <a:srgbClr val="3F3F3F"/>
              </a:solidFill>
              <a:latin typeface="Calibri"/>
              <a:ea typeface="Calibri"/>
              <a:cs typeface="Calibri"/>
              <a:sym typeface="Calibri"/>
            </a:endParaRPr>
          </a:p>
        </p:txBody>
      </p:sp>
      <p:sp>
        <p:nvSpPr>
          <p:cNvPr id="540" name="Google Shape;540;p1"/>
          <p:cNvSpPr/>
          <p:nvPr/>
        </p:nvSpPr>
        <p:spPr>
          <a:xfrm>
            <a:off x="6117736" y="3784394"/>
            <a:ext cx="8340300" cy="751094"/>
          </a:xfrm>
          <a:prstGeom prst="roundRect">
            <a:avLst>
              <a:gd name="adj" fmla="val 16667"/>
            </a:avLst>
          </a:prstGeom>
          <a:solidFill>
            <a:srgbClr val="ACC8DD"/>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100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Computer architecture supports following number systems:</a:t>
            </a:r>
            <a:endParaRPr sz="1400" b="0" i="0" u="none" strike="noStrike" cap="none" dirty="0">
              <a:solidFill>
                <a:srgbClr val="3F3F3F"/>
              </a:solidFill>
              <a:latin typeface="Arial"/>
              <a:ea typeface="Arial"/>
              <a:cs typeface="Arial"/>
              <a:sym typeface="Arial"/>
            </a:endParaRPr>
          </a:p>
        </p:txBody>
      </p:sp>
      <p:sp>
        <p:nvSpPr>
          <p:cNvPr id="541" name="Google Shape;541;p1"/>
          <p:cNvSpPr/>
          <p:nvPr/>
        </p:nvSpPr>
        <p:spPr>
          <a:xfrm>
            <a:off x="6350000" y="816324"/>
            <a:ext cx="3558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Number System</a:t>
            </a:r>
            <a:endParaRPr>
              <a:solidFill>
                <a:srgbClr val="3F3F3F"/>
              </a:solidFill>
            </a:endParaRPr>
          </a:p>
        </p:txBody>
      </p:sp>
      <p:graphicFrame>
        <p:nvGraphicFramePr>
          <p:cNvPr id="547" name="Google Shape;547;p48"/>
          <p:cNvGraphicFramePr/>
          <p:nvPr>
            <p:extLst>
              <p:ext uri="{D42A27DB-BD31-4B8C-83A1-F6EECF244321}">
                <p14:modId xmlns:p14="http://schemas.microsoft.com/office/powerpoint/2010/main" val="3125657964"/>
              </p:ext>
            </p:extLst>
          </p:nvPr>
        </p:nvGraphicFramePr>
        <p:xfrm>
          <a:off x="1355725" y="2307039"/>
          <a:ext cx="13544550" cy="5527450"/>
        </p:xfrm>
        <a:graphic>
          <a:graphicData uri="http://schemas.openxmlformats.org/drawingml/2006/table">
            <a:tbl>
              <a:tblPr>
                <a:noFill/>
                <a:tableStyleId>{D1F8E3C6-5D30-497B-B538-F5DC1DE1A126}</a:tableStyleId>
              </a:tblPr>
              <a:tblGrid>
                <a:gridCol w="2898050">
                  <a:extLst>
                    <a:ext uri="{9D8B030D-6E8A-4147-A177-3AD203B41FA5}">
                      <a16:colId xmlns:a16="http://schemas.microsoft.com/office/drawing/2014/main" val="20000"/>
                    </a:ext>
                  </a:extLst>
                </a:gridCol>
                <a:gridCol w="1538650">
                  <a:extLst>
                    <a:ext uri="{9D8B030D-6E8A-4147-A177-3AD203B41FA5}">
                      <a16:colId xmlns:a16="http://schemas.microsoft.com/office/drawing/2014/main" val="20001"/>
                    </a:ext>
                  </a:extLst>
                </a:gridCol>
                <a:gridCol w="3150575">
                  <a:extLst>
                    <a:ext uri="{9D8B030D-6E8A-4147-A177-3AD203B41FA5}">
                      <a16:colId xmlns:a16="http://schemas.microsoft.com/office/drawing/2014/main" val="20002"/>
                    </a:ext>
                  </a:extLst>
                </a:gridCol>
                <a:gridCol w="2250825">
                  <a:extLst>
                    <a:ext uri="{9D8B030D-6E8A-4147-A177-3AD203B41FA5}">
                      <a16:colId xmlns:a16="http://schemas.microsoft.com/office/drawing/2014/main" val="20003"/>
                    </a:ext>
                  </a:extLst>
                </a:gridCol>
                <a:gridCol w="3706450">
                  <a:extLst>
                    <a:ext uri="{9D8B030D-6E8A-4147-A177-3AD203B41FA5}">
                      <a16:colId xmlns:a16="http://schemas.microsoft.com/office/drawing/2014/main" val="20004"/>
                    </a:ext>
                  </a:extLst>
                </a:gridCol>
              </a:tblGrid>
              <a:tr h="892325">
                <a:tc>
                  <a:txBody>
                    <a:bodyPr/>
                    <a:lstStyle/>
                    <a:p>
                      <a:pPr marL="0" marR="0" lvl="3"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Number system</a:t>
                      </a:r>
                      <a:endParaRPr sz="2200" u="none" strike="noStrike" cap="none">
                        <a:solidFill>
                          <a:srgbClr val="3F3F3F"/>
                        </a:solidFill>
                        <a:latin typeface="Open Sans"/>
                        <a:ea typeface="Open Sans"/>
                        <a:cs typeface="Open Sans"/>
                        <a:sym typeface="Open Sans"/>
                      </a:endParaRPr>
                    </a:p>
                  </a:txBody>
                  <a:tcPr marL="121925"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Base</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b="1" u="none" strike="noStrike" cap="none" dirty="0">
                          <a:solidFill>
                            <a:srgbClr val="3F3F3F"/>
                          </a:solidFill>
                          <a:latin typeface="Open Sans"/>
                          <a:ea typeface="Open Sans"/>
                          <a:cs typeface="Open Sans"/>
                          <a:sym typeface="Open Sans"/>
                        </a:rPr>
                        <a:t>Used digits</a:t>
                      </a:r>
                      <a:endParaRPr sz="2200" u="none" strike="noStrike" cap="none" dirty="0">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Example</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Language assignment</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1031800">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Binary</a:t>
                      </a:r>
                      <a:endParaRPr sz="2200" u="none" strike="noStrike" cap="none">
                        <a:solidFill>
                          <a:srgbClr val="3F3F3F"/>
                        </a:solidFill>
                        <a:latin typeface="Open Sans"/>
                        <a:ea typeface="Open Sans"/>
                        <a:cs typeface="Open Sans"/>
                        <a:sym typeface="Open Sans"/>
                      </a:endParaRPr>
                    </a:p>
                  </a:txBody>
                  <a:tcPr marL="121925"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0, 1</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(11110000)</a:t>
                      </a:r>
                      <a:r>
                        <a:rPr lang="en-US" sz="2200" u="none" strike="noStrike" cap="none" baseline="-25000">
                          <a:solidFill>
                            <a:srgbClr val="3F3F3F"/>
                          </a:solidFill>
                          <a:latin typeface="Open Sans"/>
                          <a:ea typeface="Open Sans"/>
                          <a:cs typeface="Open Sans"/>
                          <a:sym typeface="Open Sans"/>
                        </a:rPr>
                        <a:t>2</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int val=0b11110000;</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1101200">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Octal</a:t>
                      </a:r>
                      <a:endParaRPr sz="2200" u="none" strike="noStrike" cap="none">
                        <a:solidFill>
                          <a:srgbClr val="3F3F3F"/>
                        </a:solidFill>
                        <a:latin typeface="Open Sans"/>
                        <a:ea typeface="Open Sans"/>
                        <a:cs typeface="Open Sans"/>
                        <a:sym typeface="Open Sans"/>
                      </a:endParaRPr>
                    </a:p>
                  </a:txBody>
                  <a:tcPr marL="121925"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8</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0, 1, 2, 3, 4, 5, 6, 7</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(360)</a:t>
                      </a:r>
                      <a:r>
                        <a:rPr lang="en-US" sz="2200" u="none" strike="noStrike" cap="none" baseline="-25000">
                          <a:solidFill>
                            <a:srgbClr val="3F3F3F"/>
                          </a:solidFill>
                          <a:latin typeface="Open Sans"/>
                          <a:ea typeface="Open Sans"/>
                          <a:cs typeface="Open Sans"/>
                          <a:sym typeface="Open Sans"/>
                        </a:rPr>
                        <a:t>8</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int val=0360;</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extLst>
                  <a:ext uri="{0D108BD9-81ED-4DB2-BD59-A6C34878D82A}">
                    <a16:rowId xmlns:a16="http://schemas.microsoft.com/office/drawing/2014/main" val="10002"/>
                  </a:ext>
                </a:extLst>
              </a:tr>
              <a:tr h="1242375">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Decimal</a:t>
                      </a:r>
                      <a:endParaRPr sz="2200" u="none" strike="noStrike" cap="none">
                        <a:solidFill>
                          <a:srgbClr val="3F3F3F"/>
                        </a:solidFill>
                        <a:latin typeface="Open Sans"/>
                        <a:ea typeface="Open Sans"/>
                        <a:cs typeface="Open Sans"/>
                        <a:sym typeface="Open Sans"/>
                      </a:endParaRPr>
                    </a:p>
                  </a:txBody>
                  <a:tcPr marL="121925"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10</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0, 1, 2, 3, 4, 5, 6, 7, 8, 9</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(240)</a:t>
                      </a:r>
                      <a:r>
                        <a:rPr lang="en-US" sz="2200" u="none" strike="noStrike" cap="none" baseline="-25000">
                          <a:solidFill>
                            <a:srgbClr val="3F3F3F"/>
                          </a:solidFill>
                          <a:latin typeface="Open Sans"/>
                          <a:ea typeface="Open Sans"/>
                          <a:cs typeface="Open Sans"/>
                          <a:sym typeface="Open Sans"/>
                        </a:rPr>
                        <a:t>10</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int val=240;</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1259750">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Hexadecimal</a:t>
                      </a:r>
                      <a:endParaRPr sz="2200" u="none" strike="noStrike" cap="none">
                        <a:solidFill>
                          <a:srgbClr val="3F3F3F"/>
                        </a:solidFill>
                        <a:latin typeface="Open Sans"/>
                        <a:ea typeface="Open Sans"/>
                        <a:cs typeface="Open Sans"/>
                        <a:sym typeface="Open Sans"/>
                      </a:endParaRPr>
                    </a:p>
                  </a:txBody>
                  <a:tcPr marL="121925"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16</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0, 1, 2, 3, 4, 5, 6, 7, 8, 9,</a:t>
                      </a:r>
                      <a:br>
                        <a:rPr lang="en-US" sz="2200" u="none" strike="noStrike" cap="none">
                          <a:solidFill>
                            <a:srgbClr val="3F3F3F"/>
                          </a:solidFill>
                          <a:latin typeface="Open Sans"/>
                          <a:ea typeface="Open Sans"/>
                          <a:cs typeface="Open Sans"/>
                          <a:sym typeface="Open Sans"/>
                        </a:rPr>
                      </a:br>
                      <a:r>
                        <a:rPr lang="en-US" sz="2200" u="none" strike="noStrike" cap="none">
                          <a:solidFill>
                            <a:srgbClr val="3F3F3F"/>
                          </a:solidFill>
                          <a:latin typeface="Open Sans"/>
                          <a:ea typeface="Open Sans"/>
                          <a:cs typeface="Open Sans"/>
                          <a:sym typeface="Open Sans"/>
                        </a:rPr>
                        <a:t>A, B, C, D, E, F</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(F0)</a:t>
                      </a:r>
                      <a:r>
                        <a:rPr lang="en-US" sz="2200" u="none" strike="noStrike" cap="none" baseline="-25000">
                          <a:solidFill>
                            <a:srgbClr val="3F3F3F"/>
                          </a:solidFill>
                          <a:latin typeface="Open Sans"/>
                          <a:ea typeface="Open Sans"/>
                          <a:cs typeface="Open Sans"/>
                          <a:sym typeface="Open Sans"/>
                        </a:rPr>
                        <a:t>16</a:t>
                      </a:r>
                      <a:endParaRPr sz="2200" u="none" strike="noStrike" cap="none">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tc>
                  <a:txBody>
                    <a:bodyPr/>
                    <a:lstStyle/>
                    <a:p>
                      <a:pPr marL="0" marR="0" lvl="3"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int </a:t>
                      </a:r>
                      <a:r>
                        <a:rPr lang="en-US" sz="2200" u="none" strike="noStrike" cap="none" dirty="0" err="1">
                          <a:solidFill>
                            <a:srgbClr val="3F3F3F"/>
                          </a:solidFill>
                          <a:latin typeface="Open Sans"/>
                          <a:ea typeface="Open Sans"/>
                          <a:cs typeface="Open Sans"/>
                          <a:sym typeface="Open Sans"/>
                        </a:rPr>
                        <a:t>val</a:t>
                      </a:r>
                      <a:r>
                        <a:rPr lang="en-US" sz="2200" u="none" strike="noStrike" cap="none" dirty="0">
                          <a:solidFill>
                            <a:srgbClr val="3F3F3F"/>
                          </a:solidFill>
                          <a:latin typeface="Open Sans"/>
                          <a:ea typeface="Open Sans"/>
                          <a:cs typeface="Open Sans"/>
                          <a:sym typeface="Open Sans"/>
                        </a:rPr>
                        <a:t>=0xF0;</a:t>
                      </a:r>
                      <a:endParaRPr sz="2200" u="none" strike="noStrike" cap="none" dirty="0">
                        <a:solidFill>
                          <a:srgbClr val="3F3F3F"/>
                        </a:solidFill>
                        <a:latin typeface="Open Sans"/>
                        <a:ea typeface="Open Sans"/>
                        <a:cs typeface="Open Sans"/>
                        <a:sym typeface="Open Sans"/>
                      </a:endParaRPr>
                    </a:p>
                  </a:txBody>
                  <a:tcPr marL="60950" marR="60950" marT="45725" marB="457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9FC5E8"/>
                    </a:solidFill>
                  </a:tcPr>
                </a:tc>
                <a:extLst>
                  <a:ext uri="{0D108BD9-81ED-4DB2-BD59-A6C34878D82A}">
                    <a16:rowId xmlns:a16="http://schemas.microsoft.com/office/drawing/2014/main" val="10004"/>
                  </a:ext>
                </a:extLst>
              </a:tr>
            </a:tbl>
          </a:graphicData>
        </a:graphic>
      </p:graphicFrame>
      <p:sp>
        <p:nvSpPr>
          <p:cNvPr id="548" name="Google Shape;548;p48"/>
          <p:cNvSpPr/>
          <p:nvPr/>
        </p:nvSpPr>
        <p:spPr>
          <a:xfrm>
            <a:off x="6350000" y="816324"/>
            <a:ext cx="3558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 name="TextBox 5">
            <a:extLst>
              <a:ext uri="{FF2B5EF4-FFF2-40B4-BE49-F238E27FC236}">
                <a16:creationId xmlns:a16="http://schemas.microsoft.com/office/drawing/2014/main" id="{042A98CD-FEDD-4778-B1AC-4E4F2015BB86}"/>
              </a:ext>
            </a:extLst>
          </p:cNvPr>
          <p:cNvSpPr txBox="1"/>
          <p:nvPr/>
        </p:nvSpPr>
        <p:spPr>
          <a:xfrm>
            <a:off x="3857337" y="1309511"/>
            <a:ext cx="8541326" cy="455381"/>
          </a:xfrm>
          <a:prstGeom prst="rect">
            <a:avLst/>
          </a:prstGeom>
          <a:noFill/>
        </p:spPr>
        <p:txBody>
          <a:bodyPr wrap="square">
            <a:spAutoFit/>
          </a:bodyPr>
          <a:lstStyle/>
          <a:p>
            <a:pPr marL="0" marR="0" lvl="0" indent="0" algn="ctr" rtl="0">
              <a:lnSpc>
                <a:spcPct val="115000"/>
              </a:lnSpc>
              <a:spcBef>
                <a:spcPts val="0"/>
              </a:spcBef>
              <a:spcAft>
                <a:spcPts val="100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Computer architecture supports following number systems:</a:t>
            </a:r>
            <a:endParaRPr lang="en-US" sz="2200" b="0" i="0" u="none" strike="noStrike" cap="none" dirty="0">
              <a:solidFill>
                <a:srgbClr val="3F3F3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1d8b0d4580_0_75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Operating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9"/>
          <p:cNvSpPr/>
          <p:nvPr/>
        </p:nvSpPr>
        <p:spPr>
          <a:xfrm>
            <a:off x="2534325" y="1402200"/>
            <a:ext cx="11787300" cy="1287000"/>
          </a:xfrm>
          <a:prstGeom prst="roundRect">
            <a:avLst>
              <a:gd name="adj" fmla="val 16667"/>
            </a:avLst>
          </a:prstGeom>
          <a:solidFill>
            <a:srgbClr val="9FC5E8"/>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What Is an Operating System?</a:t>
            </a:r>
            <a:endParaRPr>
              <a:solidFill>
                <a:srgbClr val="3F3F3F"/>
              </a:solidFill>
            </a:endParaRPr>
          </a:p>
        </p:txBody>
      </p:sp>
      <p:sp>
        <p:nvSpPr>
          <p:cNvPr id="560" name="Google Shape;560;p19"/>
          <p:cNvSpPr txBox="1">
            <a:spLocks noGrp="1"/>
          </p:cNvSpPr>
          <p:nvPr>
            <p:ph type="body" idx="1"/>
          </p:nvPr>
        </p:nvSpPr>
        <p:spPr>
          <a:xfrm>
            <a:off x="2659425" y="1403900"/>
            <a:ext cx="11484900" cy="1287000"/>
          </a:xfrm>
          <a:prstGeom prst="rect">
            <a:avLst/>
          </a:prstGeom>
          <a:solidFill>
            <a:srgbClr val="9FC5E8"/>
          </a:solidFill>
          <a:ln>
            <a:noFill/>
          </a:ln>
        </p:spPr>
        <p:txBody>
          <a:bodyPr spcFirstLastPara="1" wrap="square" lIns="91425" tIns="0" rIns="91425" bIns="0" anchor="ctr" anchorCtr="0">
            <a:noAutofit/>
          </a:bodyPr>
          <a:lstStyle/>
          <a:p>
            <a:pPr marL="0" lvl="0" indent="0" algn="ctr" rtl="0">
              <a:lnSpc>
                <a:spcPct val="115000"/>
              </a:lnSpc>
              <a:spcBef>
                <a:spcPts val="1000"/>
              </a:spcBef>
              <a:spcAft>
                <a:spcPts val="0"/>
              </a:spcAft>
              <a:buSzPts val="2800"/>
              <a:buNone/>
            </a:pPr>
            <a:r>
              <a:rPr lang="en-US" dirty="0">
                <a:solidFill>
                  <a:srgbClr val="3F3F3F"/>
                </a:solidFill>
              </a:rPr>
              <a:t>An operating system is a unit of system software that manages a computer's resources, such as hardware and software. </a:t>
            </a:r>
            <a:endParaRPr dirty="0">
              <a:solidFill>
                <a:srgbClr val="3F3F3F"/>
              </a:solidFill>
            </a:endParaRPr>
          </a:p>
        </p:txBody>
      </p:sp>
      <p:pic>
        <p:nvPicPr>
          <p:cNvPr id="561" name="Google Shape;561;p19"/>
          <p:cNvPicPr preferRelativeResize="0"/>
          <p:nvPr/>
        </p:nvPicPr>
        <p:blipFill rotWithShape="1">
          <a:blip r:embed="rId3">
            <a:alphaModFix/>
          </a:blip>
          <a:srcRect/>
          <a:stretch/>
        </p:blipFill>
        <p:spPr>
          <a:xfrm>
            <a:off x="6708175" y="3300076"/>
            <a:ext cx="2839651" cy="2839651"/>
          </a:xfrm>
          <a:prstGeom prst="rect">
            <a:avLst/>
          </a:prstGeom>
          <a:noFill/>
          <a:ln>
            <a:noFill/>
          </a:ln>
        </p:spPr>
      </p:pic>
      <p:sp>
        <p:nvSpPr>
          <p:cNvPr id="562" name="Google Shape;562;p19"/>
          <p:cNvSpPr/>
          <p:nvPr/>
        </p:nvSpPr>
        <p:spPr>
          <a:xfrm>
            <a:off x="2445125" y="6715950"/>
            <a:ext cx="11876400" cy="1287000"/>
          </a:xfrm>
          <a:prstGeom prst="roundRect">
            <a:avLst>
              <a:gd name="adj" fmla="val 16667"/>
            </a:avLst>
          </a:prstGeom>
          <a:solidFill>
            <a:srgbClr val="9FC5E8"/>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9"/>
          <p:cNvSpPr txBox="1">
            <a:spLocks noGrp="1"/>
          </p:cNvSpPr>
          <p:nvPr>
            <p:ph type="body" idx="1"/>
          </p:nvPr>
        </p:nvSpPr>
        <p:spPr>
          <a:xfrm>
            <a:off x="2659425" y="6952250"/>
            <a:ext cx="11662200" cy="797100"/>
          </a:xfrm>
          <a:prstGeom prst="rect">
            <a:avLst/>
          </a:prstGeom>
          <a:solidFill>
            <a:srgbClr val="9FC5E8"/>
          </a:solid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dirty="0">
                <a:solidFill>
                  <a:srgbClr val="3F3F3F"/>
                </a:solidFill>
              </a:rPr>
              <a:t>It is a piece of software that serves as a link between the user and the computer hardware.</a:t>
            </a:r>
            <a:endParaRPr dirty="0">
              <a:solidFill>
                <a:srgbClr val="3F3F3F"/>
              </a:solidFill>
            </a:endParaRPr>
          </a:p>
        </p:txBody>
      </p:sp>
      <p:sp>
        <p:nvSpPr>
          <p:cNvPr id="564" name="Google Shape;564;p19"/>
          <p:cNvSpPr/>
          <p:nvPr/>
        </p:nvSpPr>
        <p:spPr>
          <a:xfrm>
            <a:off x="4826000" y="816324"/>
            <a:ext cx="6615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1ea2f3a84f_1_337"/>
          <p:cNvSpPr/>
          <p:nvPr/>
        </p:nvSpPr>
        <p:spPr>
          <a:xfrm>
            <a:off x="1846825" y="1511026"/>
            <a:ext cx="12812400" cy="1564200"/>
          </a:xfrm>
          <a:prstGeom prst="roundRect">
            <a:avLst>
              <a:gd name="adj" fmla="val 16667"/>
            </a:avLst>
          </a:prstGeom>
          <a:solidFill>
            <a:srgbClr val="CFE2F3"/>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g11ea2f3a84f_1_33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What Is an Operating System?</a:t>
            </a:r>
            <a:endParaRPr>
              <a:solidFill>
                <a:srgbClr val="3F3F3F"/>
              </a:solidFill>
            </a:endParaRPr>
          </a:p>
        </p:txBody>
      </p:sp>
      <p:sp>
        <p:nvSpPr>
          <p:cNvPr id="571" name="Google Shape;571;g11ea2f3a84f_1_337"/>
          <p:cNvSpPr txBox="1">
            <a:spLocks noGrp="1"/>
          </p:cNvSpPr>
          <p:nvPr>
            <p:ph type="body" idx="1"/>
          </p:nvPr>
        </p:nvSpPr>
        <p:spPr>
          <a:xfrm>
            <a:off x="2095075" y="1683525"/>
            <a:ext cx="12315900" cy="12192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dirty="0">
                <a:solidFill>
                  <a:srgbClr val="3F3F3F"/>
                </a:solidFill>
              </a:rPr>
              <a:t>Any software or application in a computer system must run on at least one operating system. An application, such as Microsoft Word, Chrome, or games, requires an environment in order to execute and fulfill its duties.</a:t>
            </a:r>
            <a:endParaRPr dirty="0">
              <a:solidFill>
                <a:srgbClr val="3F3F3F"/>
              </a:solidFill>
            </a:endParaRPr>
          </a:p>
        </p:txBody>
      </p:sp>
      <p:pic>
        <p:nvPicPr>
          <p:cNvPr id="572" name="Google Shape;572;g11ea2f3a84f_1_337"/>
          <p:cNvPicPr preferRelativeResize="0"/>
          <p:nvPr/>
        </p:nvPicPr>
        <p:blipFill rotWithShape="1">
          <a:blip r:embed="rId3">
            <a:alphaModFix/>
          </a:blip>
          <a:srcRect/>
          <a:stretch/>
        </p:blipFill>
        <p:spPr>
          <a:xfrm>
            <a:off x="2644113" y="4232650"/>
            <a:ext cx="2595651" cy="2595651"/>
          </a:xfrm>
          <a:prstGeom prst="rect">
            <a:avLst/>
          </a:prstGeom>
          <a:noFill/>
          <a:ln>
            <a:noFill/>
          </a:ln>
        </p:spPr>
      </p:pic>
      <p:pic>
        <p:nvPicPr>
          <p:cNvPr id="573" name="Google Shape;573;g11ea2f3a84f_1_337"/>
          <p:cNvPicPr preferRelativeResize="0"/>
          <p:nvPr/>
        </p:nvPicPr>
        <p:blipFill rotWithShape="1">
          <a:blip r:embed="rId4">
            <a:alphaModFix/>
          </a:blip>
          <a:srcRect/>
          <a:stretch/>
        </p:blipFill>
        <p:spPr>
          <a:xfrm>
            <a:off x="6768013" y="4339825"/>
            <a:ext cx="2595651" cy="2595651"/>
          </a:xfrm>
          <a:prstGeom prst="rect">
            <a:avLst/>
          </a:prstGeom>
          <a:noFill/>
          <a:ln>
            <a:noFill/>
          </a:ln>
        </p:spPr>
      </p:pic>
      <p:pic>
        <p:nvPicPr>
          <p:cNvPr id="574" name="Google Shape;574;g11ea2f3a84f_1_337"/>
          <p:cNvPicPr preferRelativeResize="0"/>
          <p:nvPr/>
        </p:nvPicPr>
        <p:blipFill rotWithShape="1">
          <a:blip r:embed="rId5">
            <a:alphaModFix/>
          </a:blip>
          <a:srcRect/>
          <a:stretch/>
        </p:blipFill>
        <p:spPr>
          <a:xfrm>
            <a:off x="11266288" y="4339825"/>
            <a:ext cx="2595651" cy="2595651"/>
          </a:xfrm>
          <a:prstGeom prst="rect">
            <a:avLst/>
          </a:prstGeom>
          <a:noFill/>
          <a:ln>
            <a:noFill/>
          </a:ln>
        </p:spPr>
      </p:pic>
      <p:sp>
        <p:nvSpPr>
          <p:cNvPr id="575" name="Google Shape;575;g11ea2f3a84f_1_337"/>
          <p:cNvSpPr/>
          <p:nvPr/>
        </p:nvSpPr>
        <p:spPr>
          <a:xfrm>
            <a:off x="4826000" y="816352"/>
            <a:ext cx="661598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11ea2f3a84f_1_351"/>
          <p:cNvSpPr/>
          <p:nvPr/>
        </p:nvSpPr>
        <p:spPr>
          <a:xfrm>
            <a:off x="1959032" y="1529659"/>
            <a:ext cx="12588000" cy="1334400"/>
          </a:xfrm>
          <a:prstGeom prst="roundRect">
            <a:avLst>
              <a:gd name="adj" fmla="val 16667"/>
            </a:avLst>
          </a:prstGeom>
          <a:solidFill>
            <a:srgbClr val="CFE2F3"/>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11ea2f3a84f_1_35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What Is an Operating System?</a:t>
            </a:r>
            <a:endParaRPr>
              <a:solidFill>
                <a:srgbClr val="3F3F3F"/>
              </a:solidFill>
            </a:endParaRPr>
          </a:p>
        </p:txBody>
      </p:sp>
      <p:sp>
        <p:nvSpPr>
          <p:cNvPr id="582" name="Google Shape;582;g11ea2f3a84f_1_351"/>
          <p:cNvSpPr txBox="1">
            <a:spLocks noGrp="1"/>
          </p:cNvSpPr>
          <p:nvPr>
            <p:ph type="body" idx="1"/>
          </p:nvPr>
        </p:nvSpPr>
        <p:spPr>
          <a:xfrm>
            <a:off x="2027125" y="1624500"/>
            <a:ext cx="12451800" cy="1144500"/>
          </a:xfrm>
          <a:prstGeom prst="rect">
            <a:avLst/>
          </a:prstGeom>
          <a:noFill/>
          <a:ln>
            <a:noFill/>
          </a:ln>
        </p:spPr>
        <p:txBody>
          <a:bodyPr spcFirstLastPara="1" wrap="square" lIns="91425" tIns="0" rIns="91425" bIns="0" anchor="ctr" anchorCtr="0">
            <a:noAutofit/>
          </a:bodyPr>
          <a:lstStyle/>
          <a:p>
            <a:pPr marL="0" lvl="0" indent="0" algn="ctr" rtl="0">
              <a:lnSpc>
                <a:spcPct val="115000"/>
              </a:lnSpc>
              <a:spcBef>
                <a:spcPts val="1000"/>
              </a:spcBef>
              <a:spcAft>
                <a:spcPts val="0"/>
              </a:spcAft>
              <a:buSzPts val="2800"/>
              <a:buNone/>
            </a:pPr>
            <a:r>
              <a:rPr lang="en-US" dirty="0">
                <a:solidFill>
                  <a:srgbClr val="3F3F3F"/>
                </a:solidFill>
              </a:rPr>
              <a:t>With the help of an </a:t>
            </a:r>
            <a:r>
              <a:rPr lang="en-US" dirty="0"/>
              <a:t>o</a:t>
            </a:r>
            <a:r>
              <a:rPr lang="en-US" dirty="0">
                <a:solidFill>
                  <a:srgbClr val="3F3F3F"/>
                </a:solidFill>
              </a:rPr>
              <a:t>perating </a:t>
            </a:r>
            <a:r>
              <a:rPr lang="en-US" dirty="0"/>
              <a:t>s</a:t>
            </a:r>
            <a:r>
              <a:rPr lang="en-US" dirty="0">
                <a:solidFill>
                  <a:srgbClr val="3F3F3F"/>
                </a:solidFill>
              </a:rPr>
              <a:t>ystem, communication between devices and applications may be done easily with the computer without learning computer languages.</a:t>
            </a:r>
            <a:endParaRPr dirty="0">
              <a:solidFill>
                <a:srgbClr val="3F3F3F"/>
              </a:solidFill>
            </a:endParaRPr>
          </a:p>
        </p:txBody>
      </p:sp>
      <p:sp>
        <p:nvSpPr>
          <p:cNvPr id="583" name="Google Shape;583;g11ea2f3a84f_1_351"/>
          <p:cNvSpPr/>
          <p:nvPr/>
        </p:nvSpPr>
        <p:spPr>
          <a:xfrm>
            <a:off x="2084050" y="7067549"/>
            <a:ext cx="12588000" cy="913677"/>
          </a:xfrm>
          <a:prstGeom prst="roundRect">
            <a:avLst>
              <a:gd name="adj" fmla="val 16667"/>
            </a:avLst>
          </a:prstGeom>
          <a:solidFill>
            <a:srgbClr val="CFE2F3"/>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Any computer or smartphone device cannot operate without an operating system.</a:t>
            </a:r>
            <a:endParaRPr sz="1400" b="0" i="0" u="none" strike="noStrike" cap="none" dirty="0">
              <a:solidFill>
                <a:srgbClr val="3F3F3F"/>
              </a:solidFill>
              <a:latin typeface="Arial"/>
              <a:ea typeface="Arial"/>
              <a:cs typeface="Arial"/>
              <a:sym typeface="Arial"/>
            </a:endParaRPr>
          </a:p>
        </p:txBody>
      </p:sp>
      <p:pic>
        <p:nvPicPr>
          <p:cNvPr id="584" name="Google Shape;584;g11ea2f3a84f_1_351"/>
          <p:cNvPicPr preferRelativeResize="0"/>
          <p:nvPr/>
        </p:nvPicPr>
        <p:blipFill rotWithShape="1">
          <a:blip r:embed="rId3">
            <a:alphaModFix/>
          </a:blip>
          <a:srcRect/>
          <a:stretch/>
        </p:blipFill>
        <p:spPr>
          <a:xfrm>
            <a:off x="6246474" y="3270259"/>
            <a:ext cx="3296087" cy="3296087"/>
          </a:xfrm>
          <a:prstGeom prst="rect">
            <a:avLst/>
          </a:prstGeom>
          <a:noFill/>
          <a:ln>
            <a:noFill/>
          </a:ln>
        </p:spPr>
      </p:pic>
      <p:sp>
        <p:nvSpPr>
          <p:cNvPr id="585" name="Google Shape;585;g11ea2f3a84f_1_351"/>
          <p:cNvSpPr/>
          <p:nvPr/>
        </p:nvSpPr>
        <p:spPr>
          <a:xfrm>
            <a:off x="4826000" y="816352"/>
            <a:ext cx="661598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Operating System</a:t>
            </a:r>
            <a:endParaRPr/>
          </a:p>
        </p:txBody>
      </p:sp>
      <p:pic>
        <p:nvPicPr>
          <p:cNvPr id="591" name="Google Shape;591;p17" descr="Success Operating System: For High Productivity and Happiness | Continuous  Improvement 4 Life"/>
          <p:cNvPicPr preferRelativeResize="0"/>
          <p:nvPr/>
        </p:nvPicPr>
        <p:blipFill rotWithShape="1">
          <a:blip r:embed="rId3">
            <a:alphaModFix/>
          </a:blip>
          <a:srcRect/>
          <a:stretch/>
        </p:blipFill>
        <p:spPr>
          <a:xfrm>
            <a:off x="5291975" y="2091760"/>
            <a:ext cx="5842450" cy="5696390"/>
          </a:xfrm>
          <a:prstGeom prst="rect">
            <a:avLst/>
          </a:prstGeom>
          <a:noFill/>
          <a:ln w="9525" cap="flat" cmpd="sng">
            <a:solidFill>
              <a:schemeClr val="lt1"/>
            </a:solidFill>
            <a:prstDash val="solid"/>
            <a:round/>
            <a:headEnd type="none" w="sm" len="sm"/>
            <a:tailEnd type="none" w="sm" len="sm"/>
          </a:ln>
        </p:spPr>
      </p:pic>
      <p:sp>
        <p:nvSpPr>
          <p:cNvPr id="592" name="Google Shape;592;p17"/>
          <p:cNvSpPr/>
          <p:nvPr/>
        </p:nvSpPr>
        <p:spPr>
          <a:xfrm>
            <a:off x="6146800" y="816324"/>
            <a:ext cx="3960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3" name="Google Shape;593;p17"/>
          <p:cNvSpPr txBox="1"/>
          <p:nvPr/>
        </p:nvSpPr>
        <p:spPr>
          <a:xfrm>
            <a:off x="1682500" y="1242838"/>
            <a:ext cx="12891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latin typeface="Open Sans"/>
                <a:ea typeface="Open Sans"/>
                <a:cs typeface="Open Sans"/>
                <a:sym typeface="Open Sans"/>
              </a:rPr>
              <a:t>The</a:t>
            </a:r>
            <a:r>
              <a:rPr lang="en-US" sz="2200" dirty="0">
                <a:solidFill>
                  <a:srgbClr val="3F3F3F"/>
                </a:solidFill>
                <a:latin typeface="Open Sans"/>
                <a:ea typeface="Open Sans"/>
                <a:cs typeface="Open Sans"/>
                <a:sym typeface="Open Sans"/>
              </a:rPr>
              <a:t> devices for communication are</a:t>
            </a:r>
            <a:r>
              <a:rPr lang="en-US" sz="2200" dirty="0">
                <a:latin typeface="Open Sans"/>
                <a:ea typeface="Open Sans"/>
                <a:cs typeface="Open Sans"/>
                <a:sym typeface="Open Sans"/>
              </a:rPr>
              <a:t> :</a:t>
            </a:r>
            <a:endParaRPr sz="2200" dirty="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Objectives of an Operating System</a:t>
            </a:r>
            <a:endParaRPr>
              <a:solidFill>
                <a:srgbClr val="3F3F3F"/>
              </a:solidFill>
            </a:endParaRPr>
          </a:p>
        </p:txBody>
      </p:sp>
      <p:grpSp>
        <p:nvGrpSpPr>
          <p:cNvPr id="599" name="Google Shape;599;p18"/>
          <p:cNvGrpSpPr/>
          <p:nvPr/>
        </p:nvGrpSpPr>
        <p:grpSpPr>
          <a:xfrm>
            <a:off x="1420238" y="1602021"/>
            <a:ext cx="13930009" cy="5945138"/>
            <a:chOff x="700145" y="1447883"/>
            <a:chExt cx="15132513" cy="6464049"/>
          </a:xfrm>
        </p:grpSpPr>
        <p:sp>
          <p:nvSpPr>
            <p:cNvPr id="600" name="Google Shape;600;p18"/>
            <p:cNvSpPr/>
            <p:nvPr/>
          </p:nvSpPr>
          <p:spPr>
            <a:xfrm>
              <a:off x="703199" y="1485158"/>
              <a:ext cx="15037839" cy="52949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1" name="Google Shape;601;p18"/>
            <p:cNvSpPr/>
            <p:nvPr/>
          </p:nvSpPr>
          <p:spPr>
            <a:xfrm>
              <a:off x="1529304" y="1525764"/>
              <a:ext cx="14214789" cy="680543"/>
            </a:xfrm>
            <a:custGeom>
              <a:avLst/>
              <a:gdLst/>
              <a:ahLst/>
              <a:cxnLst/>
              <a:rect l="l" t="t" r="r" b="b"/>
              <a:pathLst>
                <a:path w="4852" h="218" extrusionOk="0">
                  <a:moveTo>
                    <a:pt x="4827" y="0"/>
                  </a:moveTo>
                  <a:cubicBezTo>
                    <a:pt x="0" y="0"/>
                    <a:pt x="0" y="0"/>
                    <a:pt x="0" y="0"/>
                  </a:cubicBezTo>
                  <a:cubicBezTo>
                    <a:pt x="133" y="218"/>
                    <a:pt x="133" y="218"/>
                    <a:pt x="133" y="218"/>
                  </a:cubicBezTo>
                  <a:cubicBezTo>
                    <a:pt x="4852" y="218"/>
                    <a:pt x="4852" y="218"/>
                    <a:pt x="4852" y="218"/>
                  </a:cubicBezTo>
                  <a:cubicBezTo>
                    <a:pt x="4852" y="24"/>
                    <a:pt x="4852" y="24"/>
                    <a:pt x="4852" y="24"/>
                  </a:cubicBezTo>
                  <a:cubicBezTo>
                    <a:pt x="4852" y="11"/>
                    <a:pt x="4841" y="0"/>
                    <a:pt x="4827" y="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2" name="Google Shape;602;p18"/>
            <p:cNvSpPr/>
            <p:nvPr/>
          </p:nvSpPr>
          <p:spPr>
            <a:xfrm>
              <a:off x="741375" y="1525764"/>
              <a:ext cx="15002718" cy="888440"/>
            </a:xfrm>
            <a:custGeom>
              <a:avLst/>
              <a:gdLst/>
              <a:ahLst/>
              <a:cxnLst/>
              <a:rect l="l" t="t" r="r" b="b"/>
              <a:pathLst>
                <a:path w="5121" h="285" extrusionOk="0">
                  <a:moveTo>
                    <a:pt x="382" y="240"/>
                  </a:moveTo>
                  <a:cubicBezTo>
                    <a:pt x="235" y="0"/>
                    <a:pt x="235" y="0"/>
                    <a:pt x="235" y="0"/>
                  </a:cubicBezTo>
                  <a:cubicBezTo>
                    <a:pt x="142" y="0"/>
                    <a:pt x="142" y="0"/>
                    <a:pt x="142" y="0"/>
                  </a:cubicBezTo>
                  <a:cubicBezTo>
                    <a:pt x="64" y="0"/>
                    <a:pt x="0" y="64"/>
                    <a:pt x="0" y="142"/>
                  </a:cubicBezTo>
                  <a:cubicBezTo>
                    <a:pt x="0" y="221"/>
                    <a:pt x="64" y="285"/>
                    <a:pt x="142" y="285"/>
                  </a:cubicBezTo>
                  <a:cubicBezTo>
                    <a:pt x="5096" y="285"/>
                    <a:pt x="5096" y="285"/>
                    <a:pt x="5096" y="285"/>
                  </a:cubicBezTo>
                  <a:cubicBezTo>
                    <a:pt x="5110" y="285"/>
                    <a:pt x="5121" y="274"/>
                    <a:pt x="5121" y="261"/>
                  </a:cubicBezTo>
                  <a:cubicBezTo>
                    <a:pt x="5121" y="247"/>
                    <a:pt x="5121" y="247"/>
                    <a:pt x="5121" y="247"/>
                  </a:cubicBezTo>
                  <a:cubicBezTo>
                    <a:pt x="394" y="247"/>
                    <a:pt x="394" y="247"/>
                    <a:pt x="394" y="247"/>
                  </a:cubicBezTo>
                  <a:cubicBezTo>
                    <a:pt x="389" y="247"/>
                    <a:pt x="385" y="244"/>
                    <a:pt x="382" y="24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3" name="Google Shape;603;p18"/>
            <p:cNvSpPr/>
            <p:nvPr/>
          </p:nvSpPr>
          <p:spPr>
            <a:xfrm>
              <a:off x="767333" y="2617230"/>
              <a:ext cx="14185776" cy="680543"/>
            </a:xfrm>
            <a:custGeom>
              <a:avLst/>
              <a:gdLst/>
              <a:ahLst/>
              <a:cxnLst/>
              <a:rect l="l" t="t" r="r" b="b"/>
              <a:pathLst>
                <a:path w="4842" h="218" extrusionOk="0">
                  <a:moveTo>
                    <a:pt x="4842" y="0"/>
                  </a:moveTo>
                  <a:cubicBezTo>
                    <a:pt x="24" y="0"/>
                    <a:pt x="24" y="0"/>
                    <a:pt x="24" y="0"/>
                  </a:cubicBezTo>
                  <a:cubicBezTo>
                    <a:pt x="11" y="0"/>
                    <a:pt x="0" y="11"/>
                    <a:pt x="0" y="24"/>
                  </a:cubicBezTo>
                  <a:cubicBezTo>
                    <a:pt x="0" y="218"/>
                    <a:pt x="0" y="218"/>
                    <a:pt x="0" y="218"/>
                  </a:cubicBezTo>
                  <a:cubicBezTo>
                    <a:pt x="4709" y="218"/>
                    <a:pt x="4709" y="218"/>
                    <a:pt x="4709" y="218"/>
                  </a:cubicBezTo>
                  <a:lnTo>
                    <a:pt x="4842" y="0"/>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4" name="Google Shape;604;p18"/>
            <p:cNvSpPr/>
            <p:nvPr/>
          </p:nvSpPr>
          <p:spPr>
            <a:xfrm>
              <a:off x="767333" y="2617230"/>
              <a:ext cx="14976759" cy="888440"/>
            </a:xfrm>
            <a:custGeom>
              <a:avLst/>
              <a:gdLst/>
              <a:ahLst/>
              <a:cxnLst/>
              <a:rect l="l" t="t" r="r" b="b"/>
              <a:pathLst>
                <a:path w="5112" h="285" extrusionOk="0">
                  <a:moveTo>
                    <a:pt x="4969" y="0"/>
                  </a:moveTo>
                  <a:cubicBezTo>
                    <a:pt x="4876" y="0"/>
                    <a:pt x="4876" y="0"/>
                    <a:pt x="4876" y="0"/>
                  </a:cubicBezTo>
                  <a:cubicBezTo>
                    <a:pt x="4729" y="240"/>
                    <a:pt x="4729" y="240"/>
                    <a:pt x="4729" y="240"/>
                  </a:cubicBezTo>
                  <a:cubicBezTo>
                    <a:pt x="4727" y="244"/>
                    <a:pt x="4722" y="247"/>
                    <a:pt x="4717" y="247"/>
                  </a:cubicBezTo>
                  <a:cubicBezTo>
                    <a:pt x="0" y="247"/>
                    <a:pt x="0" y="247"/>
                    <a:pt x="0" y="247"/>
                  </a:cubicBezTo>
                  <a:cubicBezTo>
                    <a:pt x="0" y="261"/>
                    <a:pt x="0" y="261"/>
                    <a:pt x="0" y="261"/>
                  </a:cubicBezTo>
                  <a:cubicBezTo>
                    <a:pt x="0" y="274"/>
                    <a:pt x="11" y="285"/>
                    <a:pt x="24" y="285"/>
                  </a:cubicBezTo>
                  <a:cubicBezTo>
                    <a:pt x="4969" y="285"/>
                    <a:pt x="4969" y="285"/>
                    <a:pt x="4969" y="285"/>
                  </a:cubicBezTo>
                  <a:cubicBezTo>
                    <a:pt x="5048" y="285"/>
                    <a:pt x="5112" y="221"/>
                    <a:pt x="5112" y="142"/>
                  </a:cubicBezTo>
                  <a:cubicBezTo>
                    <a:pt x="5112" y="64"/>
                    <a:pt x="5048" y="0"/>
                    <a:pt x="4969" y="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5" name="Google Shape;605;p18"/>
            <p:cNvSpPr/>
            <p:nvPr/>
          </p:nvSpPr>
          <p:spPr>
            <a:xfrm>
              <a:off x="1529304" y="3708696"/>
              <a:ext cx="14214789" cy="680543"/>
            </a:xfrm>
            <a:custGeom>
              <a:avLst/>
              <a:gdLst/>
              <a:ahLst/>
              <a:cxnLst/>
              <a:rect l="l" t="t" r="r" b="b"/>
              <a:pathLst>
                <a:path w="4852" h="218" extrusionOk="0">
                  <a:moveTo>
                    <a:pt x="4827" y="0"/>
                  </a:moveTo>
                  <a:cubicBezTo>
                    <a:pt x="0" y="0"/>
                    <a:pt x="0" y="0"/>
                    <a:pt x="0" y="0"/>
                  </a:cubicBezTo>
                  <a:cubicBezTo>
                    <a:pt x="133" y="218"/>
                    <a:pt x="133" y="218"/>
                    <a:pt x="133" y="218"/>
                  </a:cubicBezTo>
                  <a:cubicBezTo>
                    <a:pt x="4852" y="218"/>
                    <a:pt x="4852" y="218"/>
                    <a:pt x="4852" y="218"/>
                  </a:cubicBezTo>
                  <a:cubicBezTo>
                    <a:pt x="4852" y="24"/>
                    <a:pt x="4852" y="24"/>
                    <a:pt x="4852" y="24"/>
                  </a:cubicBezTo>
                  <a:cubicBezTo>
                    <a:pt x="4852" y="11"/>
                    <a:pt x="4841" y="0"/>
                    <a:pt x="4827" y="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6" name="Google Shape;606;p18"/>
            <p:cNvSpPr/>
            <p:nvPr/>
          </p:nvSpPr>
          <p:spPr>
            <a:xfrm>
              <a:off x="741375" y="3708696"/>
              <a:ext cx="15002718" cy="888440"/>
            </a:xfrm>
            <a:custGeom>
              <a:avLst/>
              <a:gdLst/>
              <a:ahLst/>
              <a:cxnLst/>
              <a:rect l="l" t="t" r="r" b="b"/>
              <a:pathLst>
                <a:path w="5121" h="285" extrusionOk="0">
                  <a:moveTo>
                    <a:pt x="382" y="240"/>
                  </a:moveTo>
                  <a:cubicBezTo>
                    <a:pt x="235" y="0"/>
                    <a:pt x="235" y="0"/>
                    <a:pt x="235" y="0"/>
                  </a:cubicBezTo>
                  <a:cubicBezTo>
                    <a:pt x="142" y="0"/>
                    <a:pt x="142" y="0"/>
                    <a:pt x="142" y="0"/>
                  </a:cubicBezTo>
                  <a:cubicBezTo>
                    <a:pt x="64" y="0"/>
                    <a:pt x="0" y="64"/>
                    <a:pt x="0" y="142"/>
                  </a:cubicBezTo>
                  <a:cubicBezTo>
                    <a:pt x="0" y="221"/>
                    <a:pt x="64" y="285"/>
                    <a:pt x="142" y="285"/>
                  </a:cubicBezTo>
                  <a:cubicBezTo>
                    <a:pt x="5096" y="285"/>
                    <a:pt x="5096" y="285"/>
                    <a:pt x="5096" y="285"/>
                  </a:cubicBezTo>
                  <a:cubicBezTo>
                    <a:pt x="5110" y="285"/>
                    <a:pt x="5121" y="274"/>
                    <a:pt x="5121" y="261"/>
                  </a:cubicBezTo>
                  <a:cubicBezTo>
                    <a:pt x="5121" y="247"/>
                    <a:pt x="5121" y="247"/>
                    <a:pt x="5121" y="247"/>
                  </a:cubicBezTo>
                  <a:cubicBezTo>
                    <a:pt x="394" y="247"/>
                    <a:pt x="394" y="247"/>
                    <a:pt x="394" y="247"/>
                  </a:cubicBezTo>
                  <a:cubicBezTo>
                    <a:pt x="389" y="247"/>
                    <a:pt x="385" y="244"/>
                    <a:pt x="382" y="24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7" name="Google Shape;607;p18"/>
            <p:cNvSpPr/>
            <p:nvPr/>
          </p:nvSpPr>
          <p:spPr>
            <a:xfrm>
              <a:off x="1488074" y="1447883"/>
              <a:ext cx="14214789" cy="748596"/>
            </a:xfrm>
            <a:custGeom>
              <a:avLst/>
              <a:gdLst/>
              <a:ahLst/>
              <a:cxnLst/>
              <a:rect l="l" t="t" r="r" b="b"/>
              <a:pathLst>
                <a:path w="4852" h="218" extrusionOk="0">
                  <a:moveTo>
                    <a:pt x="134" y="218"/>
                  </a:moveTo>
                  <a:cubicBezTo>
                    <a:pt x="4852" y="218"/>
                    <a:pt x="4852" y="218"/>
                    <a:pt x="4852" y="218"/>
                  </a:cubicBezTo>
                  <a:cubicBezTo>
                    <a:pt x="4852" y="24"/>
                    <a:pt x="4852" y="24"/>
                    <a:pt x="4852" y="24"/>
                  </a:cubicBezTo>
                  <a:cubicBezTo>
                    <a:pt x="4852" y="11"/>
                    <a:pt x="4841" y="0"/>
                    <a:pt x="4828" y="0"/>
                  </a:cubicBezTo>
                  <a:cubicBezTo>
                    <a:pt x="0" y="0"/>
                    <a:pt x="0" y="0"/>
                    <a:pt x="0" y="0"/>
                  </a:cubicBezTo>
                  <a:lnTo>
                    <a:pt x="134" y="218"/>
                  </a:ln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2"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	The operating system offers an </a:t>
              </a:r>
              <a:r>
                <a:rPr lang="en-US" sz="2200" b="1" i="0" u="none" strike="noStrike" cap="none" dirty="0">
                  <a:solidFill>
                    <a:srgbClr val="3F3F3F"/>
                  </a:solidFill>
                  <a:latin typeface="Open Sans"/>
                  <a:ea typeface="Open Sans"/>
                  <a:cs typeface="Open Sans"/>
                  <a:sym typeface="Open Sans"/>
                </a:rPr>
                <a:t>appropriate interface</a:t>
              </a:r>
              <a:r>
                <a:rPr lang="en-US" sz="2200" b="0" i="0" u="none" strike="noStrike" cap="none" dirty="0">
                  <a:solidFill>
                    <a:srgbClr val="3F3F3F"/>
                  </a:solidFill>
                  <a:latin typeface="Open Sans"/>
                  <a:ea typeface="Open Sans"/>
                  <a:cs typeface="Open Sans"/>
                  <a:sym typeface="Open Sans"/>
                </a:rPr>
                <a:t> to use the computer system.</a:t>
              </a:r>
              <a:endParaRPr sz="2200" b="0" i="0" u="none" strike="noStrike" cap="none" dirty="0">
                <a:solidFill>
                  <a:srgbClr val="3F3F3F"/>
                </a:solidFill>
                <a:latin typeface="Open Sans"/>
                <a:ea typeface="Open Sans"/>
                <a:cs typeface="Open Sans"/>
                <a:sym typeface="Open Sans"/>
              </a:endParaRPr>
            </a:p>
          </p:txBody>
        </p:sp>
        <p:sp>
          <p:nvSpPr>
            <p:cNvPr id="608" name="Google Shape;608;p18"/>
            <p:cNvSpPr/>
            <p:nvPr/>
          </p:nvSpPr>
          <p:spPr>
            <a:xfrm>
              <a:off x="700145" y="1481910"/>
              <a:ext cx="15002718" cy="891689"/>
            </a:xfrm>
            <a:custGeom>
              <a:avLst/>
              <a:gdLst/>
              <a:ahLst/>
              <a:cxnLst/>
              <a:rect l="l" t="t" r="r" b="b"/>
              <a:pathLst>
                <a:path w="5121" h="286" extrusionOk="0">
                  <a:moveTo>
                    <a:pt x="395" y="247"/>
                  </a:moveTo>
                  <a:cubicBezTo>
                    <a:pt x="390" y="247"/>
                    <a:pt x="385" y="244"/>
                    <a:pt x="382" y="240"/>
                  </a:cubicBezTo>
                  <a:cubicBezTo>
                    <a:pt x="236" y="0"/>
                    <a:pt x="236" y="0"/>
                    <a:pt x="236" y="0"/>
                  </a:cubicBezTo>
                  <a:cubicBezTo>
                    <a:pt x="143" y="0"/>
                    <a:pt x="143" y="0"/>
                    <a:pt x="143" y="0"/>
                  </a:cubicBezTo>
                  <a:cubicBezTo>
                    <a:pt x="64" y="0"/>
                    <a:pt x="0" y="64"/>
                    <a:pt x="0" y="143"/>
                  </a:cubicBezTo>
                  <a:cubicBezTo>
                    <a:pt x="0" y="222"/>
                    <a:pt x="64" y="286"/>
                    <a:pt x="143" y="286"/>
                  </a:cubicBezTo>
                  <a:cubicBezTo>
                    <a:pt x="5097" y="286"/>
                    <a:pt x="5097" y="286"/>
                    <a:pt x="5097" y="286"/>
                  </a:cubicBezTo>
                  <a:cubicBezTo>
                    <a:pt x="5110" y="286"/>
                    <a:pt x="5121" y="275"/>
                    <a:pt x="5121" y="261"/>
                  </a:cubicBezTo>
                  <a:cubicBezTo>
                    <a:pt x="5121" y="247"/>
                    <a:pt x="5121" y="247"/>
                    <a:pt x="5121" y="247"/>
                  </a:cubicBezTo>
                  <a:lnTo>
                    <a:pt x="395" y="247"/>
                  </a:lnTo>
                  <a:close/>
                </a:path>
              </a:pathLst>
            </a:custGeom>
            <a:solidFill>
              <a:srgbClr val="7EA9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09" name="Google Shape;609;p18"/>
            <p:cNvSpPr/>
            <p:nvPr/>
          </p:nvSpPr>
          <p:spPr>
            <a:xfrm>
              <a:off x="726104" y="2573376"/>
              <a:ext cx="14188830" cy="680543"/>
            </a:xfrm>
            <a:custGeom>
              <a:avLst/>
              <a:gdLst/>
              <a:ahLst/>
              <a:cxnLst/>
              <a:rect l="l" t="t" r="r" b="b"/>
              <a:pathLst>
                <a:path w="4843" h="218" extrusionOk="0">
                  <a:moveTo>
                    <a:pt x="4709" y="218"/>
                  </a:moveTo>
                  <a:cubicBezTo>
                    <a:pt x="0" y="218"/>
                    <a:pt x="0" y="218"/>
                    <a:pt x="0" y="218"/>
                  </a:cubicBezTo>
                  <a:cubicBezTo>
                    <a:pt x="0" y="24"/>
                    <a:pt x="0" y="24"/>
                    <a:pt x="0" y="24"/>
                  </a:cubicBezTo>
                  <a:cubicBezTo>
                    <a:pt x="0" y="11"/>
                    <a:pt x="11" y="0"/>
                    <a:pt x="25" y="0"/>
                  </a:cubicBezTo>
                  <a:cubicBezTo>
                    <a:pt x="4843" y="0"/>
                    <a:pt x="4843" y="0"/>
                    <a:pt x="4843" y="0"/>
                  </a:cubicBezTo>
                  <a:lnTo>
                    <a:pt x="4709" y="218"/>
                  </a:ln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	It helps in hiding the information related to the</a:t>
              </a:r>
              <a:r>
                <a:rPr lang="en-US" sz="2200" b="1" i="0" u="none" strike="noStrike" cap="none" dirty="0">
                  <a:solidFill>
                    <a:srgbClr val="3F3F3F"/>
                  </a:solidFill>
                  <a:latin typeface="Open Sans"/>
                  <a:ea typeface="Open Sans"/>
                  <a:cs typeface="Open Sans"/>
                  <a:sym typeface="Open Sans"/>
                </a:rPr>
                <a:t> hardware resources</a:t>
              </a:r>
              <a:r>
                <a:rPr lang="en-US" sz="2200" b="0" i="0" u="none" strike="noStrike" cap="none" dirty="0">
                  <a:solidFill>
                    <a:srgbClr val="3F3F3F"/>
                  </a:solidFill>
                  <a:latin typeface="Open Sans"/>
                  <a:ea typeface="Open Sans"/>
                  <a:cs typeface="Open Sans"/>
                  <a:sym typeface="Open Sans"/>
                </a:rPr>
                <a:t> from the users.</a:t>
              </a:r>
              <a:endParaRPr sz="2200" b="0" i="0" u="none" strike="noStrike" cap="none" dirty="0">
                <a:solidFill>
                  <a:srgbClr val="3F3F3F"/>
                </a:solidFill>
                <a:latin typeface="Open Sans"/>
                <a:ea typeface="Open Sans"/>
                <a:cs typeface="Open Sans"/>
                <a:sym typeface="Open Sans"/>
              </a:endParaRPr>
            </a:p>
          </p:txBody>
        </p:sp>
        <p:sp>
          <p:nvSpPr>
            <p:cNvPr id="610" name="Google Shape;610;p18"/>
            <p:cNvSpPr/>
            <p:nvPr/>
          </p:nvSpPr>
          <p:spPr>
            <a:xfrm>
              <a:off x="726104" y="2573376"/>
              <a:ext cx="14976759" cy="891689"/>
            </a:xfrm>
            <a:custGeom>
              <a:avLst/>
              <a:gdLst/>
              <a:ahLst/>
              <a:cxnLst/>
              <a:rect l="l" t="t" r="r" b="b"/>
              <a:pathLst>
                <a:path w="5112" h="286" extrusionOk="0">
                  <a:moveTo>
                    <a:pt x="4717" y="247"/>
                  </a:moveTo>
                  <a:cubicBezTo>
                    <a:pt x="4722" y="247"/>
                    <a:pt x="4727" y="244"/>
                    <a:pt x="4730" y="240"/>
                  </a:cubicBezTo>
                  <a:cubicBezTo>
                    <a:pt x="4876" y="0"/>
                    <a:pt x="4876" y="0"/>
                    <a:pt x="4876" y="0"/>
                  </a:cubicBezTo>
                  <a:cubicBezTo>
                    <a:pt x="4969" y="0"/>
                    <a:pt x="4969" y="0"/>
                    <a:pt x="4969" y="0"/>
                  </a:cubicBezTo>
                  <a:cubicBezTo>
                    <a:pt x="5048" y="0"/>
                    <a:pt x="5112" y="64"/>
                    <a:pt x="5112" y="143"/>
                  </a:cubicBezTo>
                  <a:cubicBezTo>
                    <a:pt x="5112" y="222"/>
                    <a:pt x="5048" y="286"/>
                    <a:pt x="4969" y="286"/>
                  </a:cubicBezTo>
                  <a:cubicBezTo>
                    <a:pt x="25" y="286"/>
                    <a:pt x="25" y="286"/>
                    <a:pt x="25" y="286"/>
                  </a:cubicBezTo>
                  <a:cubicBezTo>
                    <a:pt x="11" y="286"/>
                    <a:pt x="0" y="275"/>
                    <a:pt x="0" y="261"/>
                  </a:cubicBezTo>
                  <a:cubicBezTo>
                    <a:pt x="0" y="247"/>
                    <a:pt x="0" y="247"/>
                    <a:pt x="0" y="247"/>
                  </a:cubicBezTo>
                  <a:lnTo>
                    <a:pt x="4717" y="247"/>
                  </a:lnTo>
                  <a:close/>
                </a:path>
              </a:pathLst>
            </a:custGeom>
            <a:solidFill>
              <a:srgbClr val="ACC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1" name="Google Shape;611;p18"/>
            <p:cNvSpPr/>
            <p:nvPr/>
          </p:nvSpPr>
          <p:spPr>
            <a:xfrm>
              <a:off x="1488074" y="3664841"/>
              <a:ext cx="14214789" cy="680543"/>
            </a:xfrm>
            <a:custGeom>
              <a:avLst/>
              <a:gdLst/>
              <a:ahLst/>
              <a:cxnLst/>
              <a:rect l="l" t="t" r="r" b="b"/>
              <a:pathLst>
                <a:path w="4852" h="218" extrusionOk="0">
                  <a:moveTo>
                    <a:pt x="134" y="218"/>
                  </a:moveTo>
                  <a:cubicBezTo>
                    <a:pt x="4852" y="218"/>
                    <a:pt x="4852" y="218"/>
                    <a:pt x="4852" y="218"/>
                  </a:cubicBezTo>
                  <a:cubicBezTo>
                    <a:pt x="4852" y="24"/>
                    <a:pt x="4852" y="24"/>
                    <a:pt x="4852" y="24"/>
                  </a:cubicBezTo>
                  <a:cubicBezTo>
                    <a:pt x="4852" y="11"/>
                    <a:pt x="4841" y="0"/>
                    <a:pt x="4828" y="0"/>
                  </a:cubicBezTo>
                  <a:cubicBezTo>
                    <a:pt x="0" y="0"/>
                    <a:pt x="0" y="0"/>
                    <a:pt x="0" y="0"/>
                  </a:cubicBezTo>
                  <a:lnTo>
                    <a:pt x="134" y="218"/>
                  </a:ln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provides the </a:t>
              </a:r>
              <a:r>
                <a:rPr lang="en-US" sz="2200" b="1" i="0" u="none" strike="noStrike" cap="none" dirty="0">
                  <a:solidFill>
                    <a:srgbClr val="3F3F3F"/>
                  </a:solidFill>
                  <a:latin typeface="Open Sans"/>
                  <a:ea typeface="Open Sans"/>
                  <a:cs typeface="Open Sans"/>
                  <a:sym typeface="Open Sans"/>
                </a:rPr>
                <a:t>sharing of resources among users and programs</a:t>
              </a:r>
              <a:r>
                <a:rPr lang="en-US" sz="2200" b="0" i="0" u="none" strike="noStrike" cap="none" dirty="0">
                  <a:solidFill>
                    <a:srgbClr val="3F3F3F"/>
                  </a:solidFill>
                  <a:latin typeface="Open Sans"/>
                  <a:ea typeface="Open Sans"/>
                  <a:cs typeface="Open Sans"/>
                  <a:sym typeface="Open Sans"/>
                </a:rPr>
                <a:t> in an efficient way.</a:t>
              </a:r>
              <a:endParaRPr sz="2200" b="0" i="0" u="none" strike="noStrike" cap="none" dirty="0">
                <a:solidFill>
                  <a:srgbClr val="3F3F3F"/>
                </a:solidFill>
                <a:latin typeface="Open Sans"/>
                <a:ea typeface="Open Sans"/>
                <a:cs typeface="Open Sans"/>
                <a:sym typeface="Open Sans"/>
              </a:endParaRPr>
            </a:p>
          </p:txBody>
        </p:sp>
        <p:sp>
          <p:nvSpPr>
            <p:cNvPr id="612" name="Google Shape;612;p18"/>
            <p:cNvSpPr/>
            <p:nvPr/>
          </p:nvSpPr>
          <p:spPr>
            <a:xfrm>
              <a:off x="700145" y="3664841"/>
              <a:ext cx="15002718" cy="891689"/>
            </a:xfrm>
            <a:custGeom>
              <a:avLst/>
              <a:gdLst/>
              <a:ahLst/>
              <a:cxnLst/>
              <a:rect l="l" t="t" r="r" b="b"/>
              <a:pathLst>
                <a:path w="5121" h="286" extrusionOk="0">
                  <a:moveTo>
                    <a:pt x="395" y="247"/>
                  </a:moveTo>
                  <a:cubicBezTo>
                    <a:pt x="390" y="247"/>
                    <a:pt x="385" y="244"/>
                    <a:pt x="382" y="240"/>
                  </a:cubicBezTo>
                  <a:cubicBezTo>
                    <a:pt x="236" y="0"/>
                    <a:pt x="236" y="0"/>
                    <a:pt x="236" y="0"/>
                  </a:cubicBezTo>
                  <a:cubicBezTo>
                    <a:pt x="143" y="0"/>
                    <a:pt x="143" y="0"/>
                    <a:pt x="143" y="0"/>
                  </a:cubicBezTo>
                  <a:cubicBezTo>
                    <a:pt x="64" y="0"/>
                    <a:pt x="0" y="64"/>
                    <a:pt x="0" y="143"/>
                  </a:cubicBezTo>
                  <a:cubicBezTo>
                    <a:pt x="0" y="222"/>
                    <a:pt x="64" y="286"/>
                    <a:pt x="143" y="286"/>
                  </a:cubicBezTo>
                  <a:cubicBezTo>
                    <a:pt x="5097" y="286"/>
                    <a:pt x="5097" y="286"/>
                    <a:pt x="5097" y="286"/>
                  </a:cubicBezTo>
                  <a:cubicBezTo>
                    <a:pt x="5110" y="286"/>
                    <a:pt x="5121" y="275"/>
                    <a:pt x="5121" y="261"/>
                  </a:cubicBezTo>
                  <a:cubicBezTo>
                    <a:pt x="5121" y="247"/>
                    <a:pt x="5121" y="247"/>
                    <a:pt x="5121" y="247"/>
                  </a:cubicBezTo>
                  <a:lnTo>
                    <a:pt x="395" y="247"/>
                  </a:lnTo>
                  <a:close/>
                </a:path>
              </a:pathLst>
            </a:custGeom>
            <a:solidFill>
              <a:srgbClr val="7EA9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3" name="Google Shape;613;p18"/>
            <p:cNvSpPr/>
            <p:nvPr/>
          </p:nvSpPr>
          <p:spPr>
            <a:xfrm>
              <a:off x="767333" y="4840767"/>
              <a:ext cx="14179668" cy="680543"/>
            </a:xfrm>
            <a:custGeom>
              <a:avLst/>
              <a:gdLst/>
              <a:ahLst/>
              <a:cxnLst/>
              <a:rect l="l" t="t" r="r" b="b"/>
              <a:pathLst>
                <a:path w="4840" h="218" extrusionOk="0">
                  <a:moveTo>
                    <a:pt x="4840" y="0"/>
                  </a:moveTo>
                  <a:cubicBezTo>
                    <a:pt x="24" y="0"/>
                    <a:pt x="24" y="0"/>
                    <a:pt x="24" y="0"/>
                  </a:cubicBezTo>
                  <a:cubicBezTo>
                    <a:pt x="11" y="0"/>
                    <a:pt x="0" y="11"/>
                    <a:pt x="0" y="24"/>
                  </a:cubicBezTo>
                  <a:cubicBezTo>
                    <a:pt x="0" y="218"/>
                    <a:pt x="0" y="218"/>
                    <a:pt x="0" y="218"/>
                  </a:cubicBezTo>
                  <a:cubicBezTo>
                    <a:pt x="4707" y="218"/>
                    <a:pt x="4707" y="218"/>
                    <a:pt x="4707" y="218"/>
                  </a:cubicBezTo>
                  <a:lnTo>
                    <a:pt x="4840" y="0"/>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4" name="Google Shape;614;p18"/>
            <p:cNvSpPr/>
            <p:nvPr/>
          </p:nvSpPr>
          <p:spPr>
            <a:xfrm>
              <a:off x="767333" y="4840767"/>
              <a:ext cx="14967597" cy="891689"/>
            </a:xfrm>
            <a:custGeom>
              <a:avLst/>
              <a:gdLst/>
              <a:ahLst/>
              <a:cxnLst/>
              <a:rect l="l" t="t" r="r" b="b"/>
              <a:pathLst>
                <a:path w="5109" h="286" extrusionOk="0">
                  <a:moveTo>
                    <a:pt x="4967" y="0"/>
                  </a:moveTo>
                  <a:cubicBezTo>
                    <a:pt x="4874" y="0"/>
                    <a:pt x="4874" y="0"/>
                    <a:pt x="4874" y="0"/>
                  </a:cubicBezTo>
                  <a:cubicBezTo>
                    <a:pt x="4727" y="240"/>
                    <a:pt x="4727" y="240"/>
                    <a:pt x="4727" y="240"/>
                  </a:cubicBezTo>
                  <a:cubicBezTo>
                    <a:pt x="4724" y="245"/>
                    <a:pt x="4720" y="247"/>
                    <a:pt x="4715" y="247"/>
                  </a:cubicBezTo>
                  <a:cubicBezTo>
                    <a:pt x="0" y="247"/>
                    <a:pt x="0" y="247"/>
                    <a:pt x="0" y="247"/>
                  </a:cubicBezTo>
                  <a:cubicBezTo>
                    <a:pt x="0" y="261"/>
                    <a:pt x="0" y="261"/>
                    <a:pt x="0" y="261"/>
                  </a:cubicBezTo>
                  <a:cubicBezTo>
                    <a:pt x="0" y="275"/>
                    <a:pt x="11" y="286"/>
                    <a:pt x="24" y="286"/>
                  </a:cubicBezTo>
                  <a:cubicBezTo>
                    <a:pt x="4967" y="286"/>
                    <a:pt x="4967" y="286"/>
                    <a:pt x="4967" y="286"/>
                  </a:cubicBezTo>
                  <a:cubicBezTo>
                    <a:pt x="5045" y="286"/>
                    <a:pt x="5109" y="222"/>
                    <a:pt x="5109" y="143"/>
                  </a:cubicBezTo>
                  <a:cubicBezTo>
                    <a:pt x="5109" y="64"/>
                    <a:pt x="5045" y="0"/>
                    <a:pt x="4967" y="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5" name="Google Shape;615;p18"/>
            <p:cNvSpPr/>
            <p:nvPr/>
          </p:nvSpPr>
          <p:spPr>
            <a:xfrm>
              <a:off x="1529304" y="5932233"/>
              <a:ext cx="14214789" cy="680543"/>
            </a:xfrm>
            <a:custGeom>
              <a:avLst/>
              <a:gdLst/>
              <a:ahLst/>
              <a:cxnLst/>
              <a:rect l="l" t="t" r="r" b="b"/>
              <a:pathLst>
                <a:path w="4852" h="218" extrusionOk="0">
                  <a:moveTo>
                    <a:pt x="4827" y="0"/>
                  </a:moveTo>
                  <a:cubicBezTo>
                    <a:pt x="0" y="0"/>
                    <a:pt x="0" y="0"/>
                    <a:pt x="0" y="0"/>
                  </a:cubicBezTo>
                  <a:cubicBezTo>
                    <a:pt x="133" y="218"/>
                    <a:pt x="133" y="218"/>
                    <a:pt x="133" y="218"/>
                  </a:cubicBezTo>
                  <a:cubicBezTo>
                    <a:pt x="4852" y="218"/>
                    <a:pt x="4852" y="218"/>
                    <a:pt x="4852" y="218"/>
                  </a:cubicBezTo>
                  <a:cubicBezTo>
                    <a:pt x="4852" y="24"/>
                    <a:pt x="4852" y="24"/>
                    <a:pt x="4852" y="24"/>
                  </a:cubicBezTo>
                  <a:cubicBezTo>
                    <a:pt x="4852" y="11"/>
                    <a:pt x="4841" y="0"/>
                    <a:pt x="4827" y="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6" name="Google Shape;616;p18"/>
            <p:cNvSpPr/>
            <p:nvPr/>
          </p:nvSpPr>
          <p:spPr>
            <a:xfrm>
              <a:off x="741375" y="5932233"/>
              <a:ext cx="15002718" cy="891689"/>
            </a:xfrm>
            <a:custGeom>
              <a:avLst/>
              <a:gdLst/>
              <a:ahLst/>
              <a:cxnLst/>
              <a:rect l="l" t="t" r="r" b="b"/>
              <a:pathLst>
                <a:path w="5121" h="286" extrusionOk="0">
                  <a:moveTo>
                    <a:pt x="382" y="240"/>
                  </a:moveTo>
                  <a:cubicBezTo>
                    <a:pt x="235" y="0"/>
                    <a:pt x="235" y="0"/>
                    <a:pt x="235" y="0"/>
                  </a:cubicBezTo>
                  <a:cubicBezTo>
                    <a:pt x="142" y="0"/>
                    <a:pt x="142" y="0"/>
                    <a:pt x="142" y="0"/>
                  </a:cubicBezTo>
                  <a:cubicBezTo>
                    <a:pt x="64" y="0"/>
                    <a:pt x="0" y="64"/>
                    <a:pt x="0" y="143"/>
                  </a:cubicBezTo>
                  <a:cubicBezTo>
                    <a:pt x="0" y="222"/>
                    <a:pt x="64" y="286"/>
                    <a:pt x="142" y="286"/>
                  </a:cubicBezTo>
                  <a:cubicBezTo>
                    <a:pt x="5096" y="286"/>
                    <a:pt x="5096" y="286"/>
                    <a:pt x="5096" y="286"/>
                  </a:cubicBezTo>
                  <a:cubicBezTo>
                    <a:pt x="5110" y="286"/>
                    <a:pt x="5121" y="275"/>
                    <a:pt x="5121" y="261"/>
                  </a:cubicBezTo>
                  <a:cubicBezTo>
                    <a:pt x="5121" y="247"/>
                    <a:pt x="5121" y="247"/>
                    <a:pt x="5121" y="247"/>
                  </a:cubicBezTo>
                  <a:cubicBezTo>
                    <a:pt x="394" y="247"/>
                    <a:pt x="394" y="247"/>
                    <a:pt x="394" y="247"/>
                  </a:cubicBezTo>
                  <a:cubicBezTo>
                    <a:pt x="389" y="247"/>
                    <a:pt x="385" y="245"/>
                    <a:pt x="382" y="24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7" name="Google Shape;617;p18"/>
            <p:cNvSpPr/>
            <p:nvPr/>
          </p:nvSpPr>
          <p:spPr>
            <a:xfrm>
              <a:off x="726104" y="4796914"/>
              <a:ext cx="14179668" cy="683791"/>
            </a:xfrm>
            <a:custGeom>
              <a:avLst/>
              <a:gdLst/>
              <a:ahLst/>
              <a:cxnLst/>
              <a:rect l="l" t="t" r="r" b="b"/>
              <a:pathLst>
                <a:path w="4840" h="219" extrusionOk="0">
                  <a:moveTo>
                    <a:pt x="4707" y="219"/>
                  </a:moveTo>
                  <a:cubicBezTo>
                    <a:pt x="0" y="219"/>
                    <a:pt x="0" y="219"/>
                    <a:pt x="0" y="219"/>
                  </a:cubicBezTo>
                  <a:cubicBezTo>
                    <a:pt x="0" y="25"/>
                    <a:pt x="0" y="25"/>
                    <a:pt x="0" y="25"/>
                  </a:cubicBezTo>
                  <a:cubicBezTo>
                    <a:pt x="0" y="11"/>
                    <a:pt x="11" y="0"/>
                    <a:pt x="25" y="0"/>
                  </a:cubicBezTo>
                  <a:cubicBezTo>
                    <a:pt x="4840" y="0"/>
                    <a:pt x="4840" y="0"/>
                    <a:pt x="4840" y="0"/>
                  </a:cubicBezTo>
                  <a:lnTo>
                    <a:pt x="4707" y="219"/>
                  </a:ln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operating system helps us to </a:t>
              </a:r>
              <a:r>
                <a:rPr lang="en-US" sz="2200" b="1" i="0" u="none" strike="noStrike" cap="none" dirty="0">
                  <a:solidFill>
                    <a:srgbClr val="3F3F3F"/>
                  </a:solidFill>
                  <a:latin typeface="Open Sans"/>
                  <a:ea typeface="Open Sans"/>
                  <a:cs typeface="Open Sans"/>
                  <a:sym typeface="Open Sans"/>
                </a:rPr>
                <a:t>manage the computer system resources</a:t>
              </a:r>
              <a:r>
                <a:rPr lang="en-US" sz="2200" b="0" i="0" u="none" strike="noStrike" cap="none" dirty="0">
                  <a:solidFill>
                    <a:srgbClr val="3F3F3F"/>
                  </a:solidFill>
                  <a:latin typeface="Open Sans"/>
                  <a:ea typeface="Open Sans"/>
                  <a:cs typeface="Open Sans"/>
                  <a:sym typeface="Open Sans"/>
                </a:rPr>
                <a:t>.</a:t>
              </a:r>
              <a:endParaRPr sz="2200" b="0" i="0" u="none" strike="noStrike" cap="none" dirty="0">
                <a:solidFill>
                  <a:srgbClr val="3F3F3F"/>
                </a:solidFill>
                <a:latin typeface="Open Sans"/>
                <a:ea typeface="Open Sans"/>
                <a:cs typeface="Open Sans"/>
                <a:sym typeface="Open Sans"/>
              </a:endParaRPr>
            </a:p>
          </p:txBody>
        </p:sp>
        <p:sp>
          <p:nvSpPr>
            <p:cNvPr id="618" name="Google Shape;618;p18"/>
            <p:cNvSpPr/>
            <p:nvPr/>
          </p:nvSpPr>
          <p:spPr>
            <a:xfrm>
              <a:off x="726104" y="4796914"/>
              <a:ext cx="14970651" cy="891689"/>
            </a:xfrm>
            <a:custGeom>
              <a:avLst/>
              <a:gdLst/>
              <a:ahLst/>
              <a:cxnLst/>
              <a:rect l="l" t="t" r="r" b="b"/>
              <a:pathLst>
                <a:path w="5110" h="286" extrusionOk="0">
                  <a:moveTo>
                    <a:pt x="4715" y="247"/>
                  </a:moveTo>
                  <a:cubicBezTo>
                    <a:pt x="4720" y="247"/>
                    <a:pt x="4725" y="245"/>
                    <a:pt x="4727" y="241"/>
                  </a:cubicBezTo>
                  <a:cubicBezTo>
                    <a:pt x="4874" y="0"/>
                    <a:pt x="4874" y="0"/>
                    <a:pt x="4874" y="0"/>
                  </a:cubicBezTo>
                  <a:cubicBezTo>
                    <a:pt x="4967" y="0"/>
                    <a:pt x="4967" y="0"/>
                    <a:pt x="4967" y="0"/>
                  </a:cubicBezTo>
                  <a:cubicBezTo>
                    <a:pt x="5046" y="0"/>
                    <a:pt x="5110" y="64"/>
                    <a:pt x="5110" y="143"/>
                  </a:cubicBezTo>
                  <a:cubicBezTo>
                    <a:pt x="5110" y="222"/>
                    <a:pt x="5046" y="286"/>
                    <a:pt x="4967" y="286"/>
                  </a:cubicBezTo>
                  <a:cubicBezTo>
                    <a:pt x="25" y="286"/>
                    <a:pt x="25" y="286"/>
                    <a:pt x="25" y="286"/>
                  </a:cubicBezTo>
                  <a:cubicBezTo>
                    <a:pt x="11" y="286"/>
                    <a:pt x="0" y="275"/>
                    <a:pt x="0" y="262"/>
                  </a:cubicBezTo>
                  <a:cubicBezTo>
                    <a:pt x="0" y="247"/>
                    <a:pt x="0" y="247"/>
                    <a:pt x="0" y="247"/>
                  </a:cubicBezTo>
                  <a:lnTo>
                    <a:pt x="4715" y="247"/>
                  </a:lnTo>
                  <a:close/>
                </a:path>
              </a:pathLst>
            </a:custGeom>
            <a:solidFill>
              <a:srgbClr val="ACC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19" name="Google Shape;619;p18"/>
            <p:cNvSpPr/>
            <p:nvPr/>
          </p:nvSpPr>
          <p:spPr>
            <a:xfrm>
              <a:off x="1488074" y="5982643"/>
              <a:ext cx="14214789" cy="683791"/>
            </a:xfrm>
            <a:custGeom>
              <a:avLst/>
              <a:gdLst/>
              <a:ahLst/>
              <a:cxnLst/>
              <a:rect l="l" t="t" r="r" b="b"/>
              <a:pathLst>
                <a:path w="4852" h="219" extrusionOk="0">
                  <a:moveTo>
                    <a:pt x="134" y="219"/>
                  </a:moveTo>
                  <a:cubicBezTo>
                    <a:pt x="4852" y="219"/>
                    <a:pt x="4852" y="219"/>
                    <a:pt x="4852" y="219"/>
                  </a:cubicBezTo>
                  <a:cubicBezTo>
                    <a:pt x="4852" y="25"/>
                    <a:pt x="4852" y="25"/>
                    <a:pt x="4852" y="25"/>
                  </a:cubicBezTo>
                  <a:cubicBezTo>
                    <a:pt x="4852" y="11"/>
                    <a:pt x="4841" y="0"/>
                    <a:pt x="4828" y="0"/>
                  </a:cubicBezTo>
                  <a:cubicBezTo>
                    <a:pt x="0" y="0"/>
                    <a:pt x="0" y="0"/>
                    <a:pt x="0" y="0"/>
                  </a:cubicBezTo>
                  <a:lnTo>
                    <a:pt x="134" y="219"/>
                  </a:ln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operating system offers </a:t>
              </a:r>
              <a:r>
                <a:rPr lang="en-US" sz="2200" b="1" i="0" u="none" strike="noStrike" cap="none" dirty="0">
                  <a:solidFill>
                    <a:srgbClr val="3F3F3F"/>
                  </a:solidFill>
                  <a:latin typeface="Open Sans"/>
                  <a:ea typeface="Open Sans"/>
                  <a:cs typeface="Open Sans"/>
                  <a:sym typeface="Open Sans"/>
                </a:rPr>
                <a:t>convenient &amp; impartial sharing of resources</a:t>
              </a:r>
              <a:r>
                <a:rPr lang="en-US" sz="2200" b="0" i="0" u="none" strike="noStrike" cap="none" dirty="0">
                  <a:solidFill>
                    <a:srgbClr val="3F3F3F"/>
                  </a:solidFill>
                  <a:latin typeface="Open Sans"/>
                  <a:ea typeface="Open Sans"/>
                  <a:cs typeface="Open Sans"/>
                  <a:sym typeface="Open Sans"/>
                </a:rPr>
                <a:t> between the users &amp; programs.</a:t>
              </a:r>
              <a:endParaRPr sz="2200" b="0" i="0" u="none" strike="noStrike" cap="none" dirty="0">
                <a:solidFill>
                  <a:srgbClr val="3F3F3F"/>
                </a:solidFill>
                <a:latin typeface="Open Sans"/>
                <a:ea typeface="Open Sans"/>
                <a:cs typeface="Open Sans"/>
                <a:sym typeface="Open Sans"/>
              </a:endParaRPr>
            </a:p>
          </p:txBody>
        </p:sp>
        <p:sp>
          <p:nvSpPr>
            <p:cNvPr id="620" name="Google Shape;620;p18"/>
            <p:cNvSpPr/>
            <p:nvPr/>
          </p:nvSpPr>
          <p:spPr>
            <a:xfrm>
              <a:off x="711044" y="5928777"/>
              <a:ext cx="15002718" cy="891689"/>
            </a:xfrm>
            <a:custGeom>
              <a:avLst/>
              <a:gdLst/>
              <a:ahLst/>
              <a:cxnLst/>
              <a:rect l="l" t="t" r="r" b="b"/>
              <a:pathLst>
                <a:path w="5121" h="286" extrusionOk="0">
                  <a:moveTo>
                    <a:pt x="395" y="247"/>
                  </a:moveTo>
                  <a:cubicBezTo>
                    <a:pt x="390" y="247"/>
                    <a:pt x="385" y="245"/>
                    <a:pt x="382" y="241"/>
                  </a:cubicBezTo>
                  <a:cubicBezTo>
                    <a:pt x="236" y="0"/>
                    <a:pt x="236" y="0"/>
                    <a:pt x="236" y="0"/>
                  </a:cubicBezTo>
                  <a:cubicBezTo>
                    <a:pt x="143" y="0"/>
                    <a:pt x="143" y="0"/>
                    <a:pt x="143" y="0"/>
                  </a:cubicBezTo>
                  <a:cubicBezTo>
                    <a:pt x="64" y="0"/>
                    <a:pt x="0" y="64"/>
                    <a:pt x="0" y="143"/>
                  </a:cubicBezTo>
                  <a:cubicBezTo>
                    <a:pt x="0" y="222"/>
                    <a:pt x="64" y="286"/>
                    <a:pt x="143" y="286"/>
                  </a:cubicBezTo>
                  <a:cubicBezTo>
                    <a:pt x="5097" y="286"/>
                    <a:pt x="5097" y="286"/>
                    <a:pt x="5097" y="286"/>
                  </a:cubicBezTo>
                  <a:cubicBezTo>
                    <a:pt x="5110" y="286"/>
                    <a:pt x="5121" y="275"/>
                    <a:pt x="5121" y="262"/>
                  </a:cubicBezTo>
                  <a:cubicBezTo>
                    <a:pt x="5121" y="247"/>
                    <a:pt x="5121" y="247"/>
                    <a:pt x="5121" y="247"/>
                  </a:cubicBezTo>
                  <a:lnTo>
                    <a:pt x="395" y="247"/>
                  </a:lnTo>
                  <a:close/>
                </a:path>
              </a:pathLst>
            </a:custGeom>
            <a:solidFill>
              <a:srgbClr val="7EA9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21" name="Google Shape;621;p18"/>
            <p:cNvSpPr/>
            <p:nvPr/>
          </p:nvSpPr>
          <p:spPr>
            <a:xfrm>
              <a:off x="974997" y="1493925"/>
              <a:ext cx="554400" cy="7692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5600"/>
                <a:buFont typeface="Gill Sans"/>
                <a:buNone/>
              </a:pPr>
              <a:r>
                <a:rPr lang="en-US" sz="2200" b="1"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622" name="Google Shape;622;p18"/>
            <p:cNvSpPr/>
            <p:nvPr/>
          </p:nvSpPr>
          <p:spPr>
            <a:xfrm>
              <a:off x="975004" y="3677069"/>
              <a:ext cx="344520" cy="76919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5600"/>
                <a:buFont typeface="Gill Sans"/>
                <a:buNone/>
              </a:pPr>
              <a:r>
                <a:rPr lang="en-US" sz="2200" b="1"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623" name="Google Shape;623;p18"/>
            <p:cNvSpPr/>
            <p:nvPr/>
          </p:nvSpPr>
          <p:spPr>
            <a:xfrm>
              <a:off x="994841" y="5967508"/>
              <a:ext cx="344520" cy="76919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5600"/>
                <a:buFont typeface="Gill Sans"/>
                <a:buNone/>
              </a:pPr>
              <a:r>
                <a:rPr lang="en-US" sz="2200" b="1"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sp>
          <p:nvSpPr>
            <p:cNvPr id="624" name="Google Shape;624;p18"/>
            <p:cNvSpPr/>
            <p:nvPr/>
          </p:nvSpPr>
          <p:spPr>
            <a:xfrm>
              <a:off x="15003500" y="2596929"/>
              <a:ext cx="344520" cy="76919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FF"/>
                </a:buClr>
                <a:buSzPts val="5600"/>
                <a:buFont typeface="Gill Sans"/>
                <a:buNone/>
              </a:pPr>
              <a:r>
                <a:rPr lang="en-US" sz="2200" b="1"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625" name="Google Shape;625;p18"/>
            <p:cNvSpPr/>
            <p:nvPr/>
          </p:nvSpPr>
          <p:spPr>
            <a:xfrm>
              <a:off x="15003500" y="4767221"/>
              <a:ext cx="344520" cy="76919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5600"/>
                <a:buFont typeface="Gill Sans"/>
                <a:buNone/>
              </a:pPr>
              <a:r>
                <a:rPr lang="en-US" sz="2200" b="1"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sp>
          <p:nvSpPr>
            <p:cNvPr id="626" name="Google Shape;626;p18"/>
            <p:cNvSpPr/>
            <p:nvPr/>
          </p:nvSpPr>
          <p:spPr>
            <a:xfrm>
              <a:off x="865061" y="7020243"/>
              <a:ext cx="14179668" cy="680543"/>
            </a:xfrm>
            <a:custGeom>
              <a:avLst/>
              <a:gdLst/>
              <a:ahLst/>
              <a:cxnLst/>
              <a:rect l="l" t="t" r="r" b="b"/>
              <a:pathLst>
                <a:path w="4840" h="218" extrusionOk="0">
                  <a:moveTo>
                    <a:pt x="4840" y="0"/>
                  </a:moveTo>
                  <a:cubicBezTo>
                    <a:pt x="24" y="0"/>
                    <a:pt x="24" y="0"/>
                    <a:pt x="24" y="0"/>
                  </a:cubicBezTo>
                  <a:cubicBezTo>
                    <a:pt x="11" y="0"/>
                    <a:pt x="0" y="11"/>
                    <a:pt x="0" y="24"/>
                  </a:cubicBezTo>
                  <a:cubicBezTo>
                    <a:pt x="0" y="218"/>
                    <a:pt x="0" y="218"/>
                    <a:pt x="0" y="218"/>
                  </a:cubicBezTo>
                  <a:cubicBezTo>
                    <a:pt x="4707" y="218"/>
                    <a:pt x="4707" y="218"/>
                    <a:pt x="4707" y="218"/>
                  </a:cubicBezTo>
                  <a:lnTo>
                    <a:pt x="4840" y="0"/>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27" name="Google Shape;627;p18"/>
            <p:cNvSpPr/>
            <p:nvPr/>
          </p:nvSpPr>
          <p:spPr>
            <a:xfrm>
              <a:off x="865061" y="7020243"/>
              <a:ext cx="14967597" cy="891689"/>
            </a:xfrm>
            <a:custGeom>
              <a:avLst/>
              <a:gdLst/>
              <a:ahLst/>
              <a:cxnLst/>
              <a:rect l="l" t="t" r="r" b="b"/>
              <a:pathLst>
                <a:path w="5109" h="286" extrusionOk="0">
                  <a:moveTo>
                    <a:pt x="4967" y="0"/>
                  </a:moveTo>
                  <a:cubicBezTo>
                    <a:pt x="4874" y="0"/>
                    <a:pt x="4874" y="0"/>
                    <a:pt x="4874" y="0"/>
                  </a:cubicBezTo>
                  <a:cubicBezTo>
                    <a:pt x="4727" y="240"/>
                    <a:pt x="4727" y="240"/>
                    <a:pt x="4727" y="240"/>
                  </a:cubicBezTo>
                  <a:cubicBezTo>
                    <a:pt x="4724" y="245"/>
                    <a:pt x="4720" y="247"/>
                    <a:pt x="4715" y="247"/>
                  </a:cubicBezTo>
                  <a:cubicBezTo>
                    <a:pt x="0" y="247"/>
                    <a:pt x="0" y="247"/>
                    <a:pt x="0" y="247"/>
                  </a:cubicBezTo>
                  <a:cubicBezTo>
                    <a:pt x="0" y="261"/>
                    <a:pt x="0" y="261"/>
                    <a:pt x="0" y="261"/>
                  </a:cubicBezTo>
                  <a:cubicBezTo>
                    <a:pt x="0" y="275"/>
                    <a:pt x="11" y="286"/>
                    <a:pt x="24" y="286"/>
                  </a:cubicBezTo>
                  <a:cubicBezTo>
                    <a:pt x="4967" y="286"/>
                    <a:pt x="4967" y="286"/>
                    <a:pt x="4967" y="286"/>
                  </a:cubicBezTo>
                  <a:cubicBezTo>
                    <a:pt x="5045" y="286"/>
                    <a:pt x="5109" y="222"/>
                    <a:pt x="5109" y="143"/>
                  </a:cubicBezTo>
                  <a:cubicBezTo>
                    <a:pt x="5109" y="64"/>
                    <a:pt x="5045" y="0"/>
                    <a:pt x="4967" y="0"/>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3F3F3F"/>
                </a:solidFill>
                <a:latin typeface="Open Sans"/>
                <a:ea typeface="Open Sans"/>
                <a:cs typeface="Open Sans"/>
                <a:sym typeface="Open Sans"/>
              </a:endParaRPr>
            </a:p>
          </p:txBody>
        </p:sp>
        <p:sp>
          <p:nvSpPr>
            <p:cNvPr id="628" name="Google Shape;628;p18"/>
            <p:cNvSpPr/>
            <p:nvPr/>
          </p:nvSpPr>
          <p:spPr>
            <a:xfrm>
              <a:off x="823832" y="6976390"/>
              <a:ext cx="14179668" cy="683791"/>
            </a:xfrm>
            <a:custGeom>
              <a:avLst/>
              <a:gdLst/>
              <a:ahLst/>
              <a:cxnLst/>
              <a:rect l="l" t="t" r="r" b="b"/>
              <a:pathLst>
                <a:path w="4840" h="219" extrusionOk="0">
                  <a:moveTo>
                    <a:pt x="4707" y="219"/>
                  </a:moveTo>
                  <a:cubicBezTo>
                    <a:pt x="0" y="219"/>
                    <a:pt x="0" y="219"/>
                    <a:pt x="0" y="219"/>
                  </a:cubicBezTo>
                  <a:cubicBezTo>
                    <a:pt x="0" y="25"/>
                    <a:pt x="0" y="25"/>
                    <a:pt x="0" y="25"/>
                  </a:cubicBezTo>
                  <a:cubicBezTo>
                    <a:pt x="0" y="11"/>
                    <a:pt x="11" y="0"/>
                    <a:pt x="25" y="0"/>
                  </a:cubicBezTo>
                  <a:cubicBezTo>
                    <a:pt x="4840" y="0"/>
                    <a:pt x="4840" y="0"/>
                    <a:pt x="4840" y="0"/>
                  </a:cubicBezTo>
                  <a:lnTo>
                    <a:pt x="4707" y="219"/>
                  </a:ln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The operating system is useful to </a:t>
              </a:r>
              <a:r>
                <a:rPr lang="en-US" sz="2200" b="1" i="0" u="none" strike="noStrike" cap="none" dirty="0">
                  <a:solidFill>
                    <a:srgbClr val="3F3F3F"/>
                  </a:solidFill>
                  <a:latin typeface="Open Sans"/>
                  <a:ea typeface="Open Sans"/>
                  <a:cs typeface="Open Sans"/>
                  <a:sym typeface="Open Sans"/>
                </a:rPr>
                <a:t>monitor and handle the execution of other programs</a:t>
              </a:r>
              <a:r>
                <a:rPr lang="en-US" sz="2200" b="0" i="0" u="none" strike="noStrike" cap="none" dirty="0">
                  <a:solidFill>
                    <a:srgbClr val="3F3F3F"/>
                  </a:solidFill>
                  <a:latin typeface="Open Sans"/>
                  <a:ea typeface="Open Sans"/>
                  <a:cs typeface="Open Sans"/>
                  <a:sym typeface="Open Sans"/>
                </a:rPr>
                <a:t>.</a:t>
              </a:r>
              <a:endParaRPr sz="2200" b="0" i="0" u="none" strike="noStrike" cap="none" dirty="0">
                <a:solidFill>
                  <a:srgbClr val="3F3F3F"/>
                </a:solidFill>
                <a:latin typeface="Open Sans"/>
                <a:ea typeface="Open Sans"/>
                <a:cs typeface="Open Sans"/>
                <a:sym typeface="Open Sans"/>
              </a:endParaRPr>
            </a:p>
          </p:txBody>
        </p:sp>
        <p:sp>
          <p:nvSpPr>
            <p:cNvPr id="629" name="Google Shape;629;p18"/>
            <p:cNvSpPr/>
            <p:nvPr/>
          </p:nvSpPr>
          <p:spPr>
            <a:xfrm>
              <a:off x="823832" y="6976390"/>
              <a:ext cx="14970651" cy="891689"/>
            </a:xfrm>
            <a:custGeom>
              <a:avLst/>
              <a:gdLst/>
              <a:ahLst/>
              <a:cxnLst/>
              <a:rect l="l" t="t" r="r" b="b"/>
              <a:pathLst>
                <a:path w="5110" h="286" extrusionOk="0">
                  <a:moveTo>
                    <a:pt x="4715" y="247"/>
                  </a:moveTo>
                  <a:cubicBezTo>
                    <a:pt x="4720" y="247"/>
                    <a:pt x="4725" y="245"/>
                    <a:pt x="4727" y="241"/>
                  </a:cubicBezTo>
                  <a:cubicBezTo>
                    <a:pt x="4874" y="0"/>
                    <a:pt x="4874" y="0"/>
                    <a:pt x="4874" y="0"/>
                  </a:cubicBezTo>
                  <a:cubicBezTo>
                    <a:pt x="4967" y="0"/>
                    <a:pt x="4967" y="0"/>
                    <a:pt x="4967" y="0"/>
                  </a:cubicBezTo>
                  <a:cubicBezTo>
                    <a:pt x="5046" y="0"/>
                    <a:pt x="5110" y="64"/>
                    <a:pt x="5110" y="143"/>
                  </a:cubicBezTo>
                  <a:cubicBezTo>
                    <a:pt x="5110" y="222"/>
                    <a:pt x="5046" y="286"/>
                    <a:pt x="4967" y="286"/>
                  </a:cubicBezTo>
                  <a:cubicBezTo>
                    <a:pt x="25" y="286"/>
                    <a:pt x="25" y="286"/>
                    <a:pt x="25" y="286"/>
                  </a:cubicBezTo>
                  <a:cubicBezTo>
                    <a:pt x="11" y="286"/>
                    <a:pt x="0" y="275"/>
                    <a:pt x="0" y="262"/>
                  </a:cubicBezTo>
                  <a:cubicBezTo>
                    <a:pt x="0" y="247"/>
                    <a:pt x="0" y="247"/>
                    <a:pt x="0" y="247"/>
                  </a:cubicBezTo>
                  <a:lnTo>
                    <a:pt x="4715" y="247"/>
                  </a:lnTo>
                  <a:close/>
                </a:path>
              </a:pathLst>
            </a:custGeom>
            <a:solidFill>
              <a:srgbClr val="ACC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30" name="Google Shape;630;p18"/>
            <p:cNvSpPr/>
            <p:nvPr/>
          </p:nvSpPr>
          <p:spPr>
            <a:xfrm>
              <a:off x="15101228" y="6946697"/>
              <a:ext cx="344520" cy="73866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6</a:t>
              </a:r>
              <a:endParaRPr sz="2200" b="1" i="0" u="none" strike="noStrike" cap="none">
                <a:solidFill>
                  <a:srgbClr val="3F3F3F"/>
                </a:solidFill>
                <a:latin typeface="Open Sans"/>
                <a:ea typeface="Open Sans"/>
                <a:cs typeface="Open Sans"/>
                <a:sym typeface="Open Sans"/>
              </a:endParaRPr>
            </a:p>
          </p:txBody>
        </p:sp>
      </p:grpSp>
      <p:sp>
        <p:nvSpPr>
          <p:cNvPr id="631" name="Google Shape;631;p18"/>
          <p:cNvSpPr/>
          <p:nvPr/>
        </p:nvSpPr>
        <p:spPr>
          <a:xfrm>
            <a:off x="4318000" y="816324"/>
            <a:ext cx="7635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an Operating System</a:t>
            </a:r>
            <a:endParaRPr/>
          </a:p>
        </p:txBody>
      </p:sp>
      <p:grpSp>
        <p:nvGrpSpPr>
          <p:cNvPr id="637" name="Google Shape;637;p38"/>
          <p:cNvGrpSpPr/>
          <p:nvPr/>
        </p:nvGrpSpPr>
        <p:grpSpPr>
          <a:xfrm>
            <a:off x="1602084" y="1601644"/>
            <a:ext cx="13124858" cy="6181283"/>
            <a:chOff x="834678" y="2483350"/>
            <a:chExt cx="15572081" cy="6815509"/>
          </a:xfrm>
        </p:grpSpPr>
        <p:grpSp>
          <p:nvGrpSpPr>
            <p:cNvPr id="638" name="Google Shape;638;p38"/>
            <p:cNvGrpSpPr/>
            <p:nvPr/>
          </p:nvGrpSpPr>
          <p:grpSpPr>
            <a:xfrm>
              <a:off x="4779799" y="3919365"/>
              <a:ext cx="7767351" cy="5379494"/>
              <a:chOff x="5507596" y="3757818"/>
              <a:chExt cx="7272808" cy="5036985"/>
            </a:xfrm>
          </p:grpSpPr>
          <p:grpSp>
            <p:nvGrpSpPr>
              <p:cNvPr id="639" name="Google Shape;639;p38"/>
              <p:cNvGrpSpPr/>
              <p:nvPr/>
            </p:nvGrpSpPr>
            <p:grpSpPr>
              <a:xfrm>
                <a:off x="5507596" y="3757818"/>
                <a:ext cx="7272808" cy="5036985"/>
                <a:chOff x="4394200" y="2867025"/>
                <a:chExt cx="9496425" cy="6577013"/>
              </a:xfrm>
            </p:grpSpPr>
            <p:sp>
              <p:nvSpPr>
                <p:cNvPr id="640" name="Google Shape;640;p38"/>
                <p:cNvSpPr/>
                <p:nvPr/>
              </p:nvSpPr>
              <p:spPr>
                <a:xfrm>
                  <a:off x="5478463" y="6526213"/>
                  <a:ext cx="2206625" cy="2187575"/>
                </a:xfrm>
                <a:custGeom>
                  <a:avLst/>
                  <a:gdLst/>
                  <a:ahLst/>
                  <a:cxnLst/>
                  <a:rect l="l" t="t" r="r" b="b"/>
                  <a:pathLst>
                    <a:path w="835" h="827" extrusionOk="0">
                      <a:moveTo>
                        <a:pt x="0" y="208"/>
                      </a:moveTo>
                      <a:cubicBezTo>
                        <a:pt x="187" y="348"/>
                        <a:pt x="459" y="502"/>
                        <a:pt x="835" y="0"/>
                      </a:cubicBezTo>
                      <a:cubicBezTo>
                        <a:pt x="835" y="827"/>
                        <a:pt x="835" y="827"/>
                        <a:pt x="835" y="827"/>
                      </a:cubicBezTo>
                      <a:cubicBezTo>
                        <a:pt x="459" y="325"/>
                        <a:pt x="187" y="479"/>
                        <a:pt x="0" y="619"/>
                      </a:cubicBezTo>
                      <a:lnTo>
                        <a:pt x="0" y="208"/>
                      </a:lnTo>
                      <a:close/>
                    </a:path>
                  </a:pathLst>
                </a:custGeom>
                <a:solidFill>
                  <a:srgbClr val="49637C"/>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1" name="Google Shape;641;p38"/>
                <p:cNvSpPr/>
                <p:nvPr/>
              </p:nvSpPr>
              <p:spPr>
                <a:xfrm>
                  <a:off x="5697538" y="5314950"/>
                  <a:ext cx="2730500" cy="2522538"/>
                </a:xfrm>
                <a:custGeom>
                  <a:avLst/>
                  <a:gdLst/>
                  <a:ahLst/>
                  <a:cxnLst/>
                  <a:rect l="l" t="t" r="r" b="b"/>
                  <a:pathLst>
                    <a:path w="1033" h="954" extrusionOk="0">
                      <a:moveTo>
                        <a:pt x="206" y="0"/>
                      </a:moveTo>
                      <a:cubicBezTo>
                        <a:pt x="298" y="215"/>
                        <a:pt x="456" y="484"/>
                        <a:pt x="1033" y="238"/>
                      </a:cubicBezTo>
                      <a:cubicBezTo>
                        <a:pt x="619" y="954"/>
                        <a:pt x="619" y="954"/>
                        <a:pt x="619" y="954"/>
                      </a:cubicBezTo>
                      <a:cubicBezTo>
                        <a:pt x="544" y="331"/>
                        <a:pt x="232" y="328"/>
                        <a:pt x="0" y="356"/>
                      </a:cubicBezTo>
                      <a:lnTo>
                        <a:pt x="206" y="0"/>
                      </a:lnTo>
                      <a:close/>
                    </a:path>
                  </a:pathLst>
                </a:custGeom>
                <a:solidFill>
                  <a:srgbClr val="47A5D9"/>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2" name="Google Shape;642;p38"/>
                <p:cNvSpPr/>
                <p:nvPr/>
              </p:nvSpPr>
              <p:spPr>
                <a:xfrm>
                  <a:off x="6842125" y="4171950"/>
                  <a:ext cx="2519363" cy="2728913"/>
                </a:xfrm>
                <a:custGeom>
                  <a:avLst/>
                  <a:gdLst/>
                  <a:ahLst/>
                  <a:cxnLst/>
                  <a:rect l="l" t="t" r="r" b="b"/>
                  <a:pathLst>
                    <a:path w="953" h="1032" extrusionOk="0">
                      <a:moveTo>
                        <a:pt x="355" y="0"/>
                      </a:moveTo>
                      <a:cubicBezTo>
                        <a:pt x="328" y="232"/>
                        <a:pt x="331" y="544"/>
                        <a:pt x="953" y="619"/>
                      </a:cubicBezTo>
                      <a:cubicBezTo>
                        <a:pt x="237" y="1032"/>
                        <a:pt x="237" y="1032"/>
                        <a:pt x="237" y="1032"/>
                      </a:cubicBezTo>
                      <a:cubicBezTo>
                        <a:pt x="483" y="456"/>
                        <a:pt x="214" y="297"/>
                        <a:pt x="0" y="206"/>
                      </a:cubicBezTo>
                      <a:lnTo>
                        <a:pt x="355" y="0"/>
                      </a:lnTo>
                      <a:close/>
                    </a:path>
                  </a:pathLst>
                </a:custGeom>
                <a:solidFill>
                  <a:srgbClr val="F25F67"/>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3" name="Google Shape;643;p38"/>
                <p:cNvSpPr/>
                <p:nvPr/>
              </p:nvSpPr>
              <p:spPr>
                <a:xfrm>
                  <a:off x="8050213" y="3952875"/>
                  <a:ext cx="2185988" cy="2208213"/>
                </a:xfrm>
                <a:custGeom>
                  <a:avLst/>
                  <a:gdLst/>
                  <a:ahLst/>
                  <a:cxnLst/>
                  <a:rect l="l" t="t" r="r" b="b"/>
                  <a:pathLst>
                    <a:path w="827" h="835" extrusionOk="0">
                      <a:moveTo>
                        <a:pt x="619" y="0"/>
                      </a:moveTo>
                      <a:cubicBezTo>
                        <a:pt x="479" y="187"/>
                        <a:pt x="325" y="459"/>
                        <a:pt x="827" y="835"/>
                      </a:cubicBezTo>
                      <a:cubicBezTo>
                        <a:pt x="0" y="835"/>
                        <a:pt x="0" y="835"/>
                        <a:pt x="0" y="835"/>
                      </a:cubicBezTo>
                      <a:cubicBezTo>
                        <a:pt x="502" y="459"/>
                        <a:pt x="348" y="187"/>
                        <a:pt x="208" y="0"/>
                      </a:cubicBezTo>
                      <a:lnTo>
                        <a:pt x="619" y="0"/>
                      </a:lnTo>
                      <a:close/>
                    </a:path>
                  </a:pathLst>
                </a:custGeom>
                <a:solidFill>
                  <a:srgbClr val="F9A44A"/>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4" name="Google Shape;644;p38"/>
                <p:cNvSpPr/>
                <p:nvPr/>
              </p:nvSpPr>
              <p:spPr>
                <a:xfrm>
                  <a:off x="8924925" y="4171950"/>
                  <a:ext cx="2520950" cy="2728913"/>
                </a:xfrm>
                <a:custGeom>
                  <a:avLst/>
                  <a:gdLst/>
                  <a:ahLst/>
                  <a:cxnLst/>
                  <a:rect l="l" t="t" r="r" b="b"/>
                  <a:pathLst>
                    <a:path w="954" h="1032" extrusionOk="0">
                      <a:moveTo>
                        <a:pt x="954" y="206"/>
                      </a:moveTo>
                      <a:cubicBezTo>
                        <a:pt x="739" y="297"/>
                        <a:pt x="470" y="456"/>
                        <a:pt x="716" y="1032"/>
                      </a:cubicBezTo>
                      <a:cubicBezTo>
                        <a:pt x="0" y="619"/>
                        <a:pt x="0" y="619"/>
                        <a:pt x="0" y="619"/>
                      </a:cubicBezTo>
                      <a:cubicBezTo>
                        <a:pt x="623" y="544"/>
                        <a:pt x="626" y="232"/>
                        <a:pt x="598" y="0"/>
                      </a:cubicBezTo>
                      <a:lnTo>
                        <a:pt x="954" y="206"/>
                      </a:lnTo>
                      <a:close/>
                    </a:path>
                  </a:pathLst>
                </a:custGeom>
                <a:solidFill>
                  <a:srgbClr val="24ACB4"/>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5" name="Google Shape;645;p38"/>
                <p:cNvSpPr/>
                <p:nvPr/>
              </p:nvSpPr>
              <p:spPr>
                <a:xfrm>
                  <a:off x="9859963" y="5314950"/>
                  <a:ext cx="2728913" cy="2522538"/>
                </a:xfrm>
                <a:custGeom>
                  <a:avLst/>
                  <a:gdLst/>
                  <a:ahLst/>
                  <a:cxnLst/>
                  <a:rect l="l" t="t" r="r" b="b"/>
                  <a:pathLst>
                    <a:path w="1032" h="954" extrusionOk="0">
                      <a:moveTo>
                        <a:pt x="1032" y="356"/>
                      </a:moveTo>
                      <a:cubicBezTo>
                        <a:pt x="800" y="328"/>
                        <a:pt x="488" y="331"/>
                        <a:pt x="413" y="954"/>
                      </a:cubicBezTo>
                      <a:cubicBezTo>
                        <a:pt x="0" y="238"/>
                        <a:pt x="0" y="238"/>
                        <a:pt x="0" y="238"/>
                      </a:cubicBezTo>
                      <a:cubicBezTo>
                        <a:pt x="576" y="484"/>
                        <a:pt x="735" y="215"/>
                        <a:pt x="826" y="0"/>
                      </a:cubicBezTo>
                      <a:lnTo>
                        <a:pt x="1032" y="356"/>
                      </a:lnTo>
                      <a:close/>
                    </a:path>
                  </a:pathLst>
                </a:custGeom>
                <a:solidFill>
                  <a:srgbClr val="817799"/>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6" name="Google Shape;646;p38"/>
                <p:cNvSpPr/>
                <p:nvPr/>
              </p:nvSpPr>
              <p:spPr>
                <a:xfrm>
                  <a:off x="10599738" y="6526213"/>
                  <a:ext cx="2208213" cy="2187575"/>
                </a:xfrm>
                <a:custGeom>
                  <a:avLst/>
                  <a:gdLst/>
                  <a:ahLst/>
                  <a:cxnLst/>
                  <a:rect l="l" t="t" r="r" b="b"/>
                  <a:pathLst>
                    <a:path w="835" h="827" extrusionOk="0">
                      <a:moveTo>
                        <a:pt x="835" y="619"/>
                      </a:moveTo>
                      <a:cubicBezTo>
                        <a:pt x="648" y="479"/>
                        <a:pt x="376" y="325"/>
                        <a:pt x="0" y="827"/>
                      </a:cubicBezTo>
                      <a:cubicBezTo>
                        <a:pt x="0" y="0"/>
                        <a:pt x="0" y="0"/>
                        <a:pt x="0" y="0"/>
                      </a:cubicBezTo>
                      <a:cubicBezTo>
                        <a:pt x="376" y="502"/>
                        <a:pt x="648" y="348"/>
                        <a:pt x="835" y="208"/>
                      </a:cubicBezTo>
                      <a:lnTo>
                        <a:pt x="835" y="619"/>
                      </a:lnTo>
                      <a:close/>
                    </a:path>
                  </a:pathLst>
                </a:custGeom>
                <a:solidFill>
                  <a:srgbClr val="98B252"/>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7" name="Google Shape;647;p38"/>
                <p:cNvSpPr/>
                <p:nvPr/>
              </p:nvSpPr>
              <p:spPr>
                <a:xfrm>
                  <a:off x="7319963" y="5795963"/>
                  <a:ext cx="3644900" cy="3648075"/>
                </a:xfrm>
                <a:prstGeom prst="ellipse">
                  <a:avLst/>
                </a:prstGeom>
                <a:solidFill>
                  <a:srgbClr val="FFFFFF"/>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8" name="Google Shape;648;p38"/>
                <p:cNvSpPr/>
                <p:nvPr/>
              </p:nvSpPr>
              <p:spPr>
                <a:xfrm>
                  <a:off x="7561263" y="6034088"/>
                  <a:ext cx="3165475" cy="3168650"/>
                </a:xfrm>
                <a:prstGeom prst="ellipse">
                  <a:avLst/>
                </a:prstGeom>
                <a:solidFill>
                  <a:srgbClr val="49637C"/>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49" name="Google Shape;649;p38"/>
                <p:cNvSpPr/>
                <p:nvPr/>
              </p:nvSpPr>
              <p:spPr>
                <a:xfrm>
                  <a:off x="7650163" y="6126163"/>
                  <a:ext cx="2984500" cy="2986088"/>
                </a:xfrm>
                <a:prstGeom prst="ellipse">
                  <a:avLst/>
                </a:prstGeom>
                <a:solidFill>
                  <a:srgbClr val="47A5D9"/>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0" name="Google Shape;650;p38"/>
                <p:cNvSpPr/>
                <p:nvPr/>
              </p:nvSpPr>
              <p:spPr>
                <a:xfrm>
                  <a:off x="7740650" y="6216650"/>
                  <a:ext cx="2805113" cy="2806700"/>
                </a:xfrm>
                <a:prstGeom prst="ellipse">
                  <a:avLst/>
                </a:prstGeom>
                <a:solidFill>
                  <a:srgbClr val="F25F67"/>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1" name="Google Shape;651;p38"/>
                <p:cNvSpPr/>
                <p:nvPr/>
              </p:nvSpPr>
              <p:spPr>
                <a:xfrm>
                  <a:off x="7831138" y="6307138"/>
                  <a:ext cx="2624138" cy="2625725"/>
                </a:xfrm>
                <a:prstGeom prst="ellipse">
                  <a:avLst/>
                </a:prstGeom>
                <a:solidFill>
                  <a:srgbClr val="F9A44A"/>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2" name="Google Shape;652;p38"/>
                <p:cNvSpPr/>
                <p:nvPr/>
              </p:nvSpPr>
              <p:spPr>
                <a:xfrm>
                  <a:off x="7923213" y="6396038"/>
                  <a:ext cx="2441575" cy="2444750"/>
                </a:xfrm>
                <a:prstGeom prst="ellipse">
                  <a:avLst/>
                </a:prstGeom>
                <a:solidFill>
                  <a:srgbClr val="24ACB4"/>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3" name="Google Shape;653;p38"/>
                <p:cNvSpPr/>
                <p:nvPr/>
              </p:nvSpPr>
              <p:spPr>
                <a:xfrm>
                  <a:off x="8012113" y="6489700"/>
                  <a:ext cx="2260600" cy="2260600"/>
                </a:xfrm>
                <a:prstGeom prst="ellipse">
                  <a:avLst/>
                </a:prstGeom>
                <a:solidFill>
                  <a:srgbClr val="817799"/>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4" name="Google Shape;654;p38"/>
                <p:cNvSpPr/>
                <p:nvPr/>
              </p:nvSpPr>
              <p:spPr>
                <a:xfrm>
                  <a:off x="8102600" y="6578600"/>
                  <a:ext cx="2079625" cy="2082800"/>
                </a:xfrm>
                <a:prstGeom prst="ellipse">
                  <a:avLst/>
                </a:prstGeom>
                <a:solidFill>
                  <a:srgbClr val="98B252"/>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5" name="Google Shape;655;p38"/>
                <p:cNvSpPr/>
                <p:nvPr/>
              </p:nvSpPr>
              <p:spPr>
                <a:xfrm>
                  <a:off x="8193088" y="6669088"/>
                  <a:ext cx="1900238" cy="1901825"/>
                </a:xfrm>
                <a:prstGeom prst="ellipse">
                  <a:avLst/>
                </a:prstGeom>
                <a:solidFill>
                  <a:srgbClr val="FFFFFF"/>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6" name="Google Shape;656;p38"/>
                <p:cNvSpPr/>
                <p:nvPr/>
              </p:nvSpPr>
              <p:spPr>
                <a:xfrm>
                  <a:off x="4394200" y="6940550"/>
                  <a:ext cx="1355725" cy="1357313"/>
                </a:xfrm>
                <a:prstGeom prst="ellipse">
                  <a:avLst/>
                </a:prstGeom>
                <a:solidFill>
                  <a:srgbClr val="49637C"/>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7" name="Google Shape;657;p38"/>
                <p:cNvSpPr/>
                <p:nvPr/>
              </p:nvSpPr>
              <p:spPr>
                <a:xfrm>
                  <a:off x="12534900" y="6940550"/>
                  <a:ext cx="1355725" cy="1357313"/>
                </a:xfrm>
                <a:prstGeom prst="ellipse">
                  <a:avLst/>
                </a:prstGeom>
                <a:solidFill>
                  <a:srgbClr val="98B252"/>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8" name="Google Shape;658;p38"/>
                <p:cNvSpPr/>
                <p:nvPr/>
              </p:nvSpPr>
              <p:spPr>
                <a:xfrm>
                  <a:off x="11893550" y="4806950"/>
                  <a:ext cx="1550988" cy="1552575"/>
                </a:xfrm>
                <a:custGeom>
                  <a:avLst/>
                  <a:gdLst/>
                  <a:ahLst/>
                  <a:cxnLst/>
                  <a:rect l="l" t="t" r="r" b="b"/>
                  <a:pathLst>
                    <a:path w="587" h="587" extrusionOk="0">
                      <a:moveTo>
                        <a:pt x="71" y="422"/>
                      </a:moveTo>
                      <a:cubicBezTo>
                        <a:pt x="0" y="299"/>
                        <a:pt x="42" y="142"/>
                        <a:pt x="165" y="71"/>
                      </a:cubicBezTo>
                      <a:cubicBezTo>
                        <a:pt x="288" y="0"/>
                        <a:pt x="445" y="42"/>
                        <a:pt x="516" y="165"/>
                      </a:cubicBezTo>
                      <a:cubicBezTo>
                        <a:pt x="587" y="288"/>
                        <a:pt x="545" y="445"/>
                        <a:pt x="422" y="516"/>
                      </a:cubicBezTo>
                      <a:cubicBezTo>
                        <a:pt x="299" y="587"/>
                        <a:pt x="142" y="544"/>
                        <a:pt x="71" y="422"/>
                      </a:cubicBezTo>
                      <a:close/>
                    </a:path>
                  </a:pathLst>
                </a:custGeom>
                <a:solidFill>
                  <a:srgbClr val="817799"/>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59" name="Google Shape;659;p38"/>
                <p:cNvSpPr/>
                <p:nvPr/>
              </p:nvSpPr>
              <p:spPr>
                <a:xfrm>
                  <a:off x="10402888" y="3314700"/>
                  <a:ext cx="1550988" cy="1552575"/>
                </a:xfrm>
                <a:custGeom>
                  <a:avLst/>
                  <a:gdLst/>
                  <a:ahLst/>
                  <a:cxnLst/>
                  <a:rect l="l" t="t" r="r" b="b"/>
                  <a:pathLst>
                    <a:path w="587" h="587" extrusionOk="0">
                      <a:moveTo>
                        <a:pt x="165" y="516"/>
                      </a:moveTo>
                      <a:cubicBezTo>
                        <a:pt x="43" y="445"/>
                        <a:pt x="0" y="288"/>
                        <a:pt x="71" y="165"/>
                      </a:cubicBezTo>
                      <a:cubicBezTo>
                        <a:pt x="142" y="42"/>
                        <a:pt x="299" y="0"/>
                        <a:pt x="422" y="71"/>
                      </a:cubicBezTo>
                      <a:cubicBezTo>
                        <a:pt x="545" y="142"/>
                        <a:pt x="587" y="299"/>
                        <a:pt x="516" y="422"/>
                      </a:cubicBezTo>
                      <a:cubicBezTo>
                        <a:pt x="445" y="545"/>
                        <a:pt x="288" y="587"/>
                        <a:pt x="165" y="516"/>
                      </a:cubicBezTo>
                      <a:close/>
                    </a:path>
                  </a:pathLst>
                </a:custGeom>
                <a:solidFill>
                  <a:srgbClr val="24ACB4"/>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0" name="Google Shape;660;p38"/>
                <p:cNvSpPr/>
                <p:nvPr/>
              </p:nvSpPr>
              <p:spPr>
                <a:xfrm>
                  <a:off x="8464550" y="2867025"/>
                  <a:ext cx="1355725" cy="1357313"/>
                </a:xfrm>
                <a:prstGeom prst="ellipse">
                  <a:avLst/>
                </a:prstGeom>
                <a:solidFill>
                  <a:srgbClr val="F9A44A"/>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1" name="Google Shape;661;p38"/>
                <p:cNvSpPr/>
                <p:nvPr/>
              </p:nvSpPr>
              <p:spPr>
                <a:xfrm>
                  <a:off x="6330950" y="3314700"/>
                  <a:ext cx="1552575" cy="1552575"/>
                </a:xfrm>
                <a:custGeom>
                  <a:avLst/>
                  <a:gdLst/>
                  <a:ahLst/>
                  <a:cxnLst/>
                  <a:rect l="l" t="t" r="r" b="b"/>
                  <a:pathLst>
                    <a:path w="587" h="587" extrusionOk="0">
                      <a:moveTo>
                        <a:pt x="422" y="516"/>
                      </a:moveTo>
                      <a:cubicBezTo>
                        <a:pt x="299" y="587"/>
                        <a:pt x="142" y="545"/>
                        <a:pt x="71" y="422"/>
                      </a:cubicBezTo>
                      <a:cubicBezTo>
                        <a:pt x="0" y="299"/>
                        <a:pt x="42" y="142"/>
                        <a:pt x="165" y="71"/>
                      </a:cubicBezTo>
                      <a:cubicBezTo>
                        <a:pt x="288" y="0"/>
                        <a:pt x="445" y="42"/>
                        <a:pt x="516" y="165"/>
                      </a:cubicBezTo>
                      <a:cubicBezTo>
                        <a:pt x="587" y="288"/>
                        <a:pt x="545" y="445"/>
                        <a:pt x="422" y="516"/>
                      </a:cubicBezTo>
                      <a:close/>
                    </a:path>
                  </a:pathLst>
                </a:custGeom>
                <a:solidFill>
                  <a:srgbClr val="F25F67"/>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2" name="Google Shape;662;p38"/>
                <p:cNvSpPr/>
                <p:nvPr/>
              </p:nvSpPr>
              <p:spPr>
                <a:xfrm>
                  <a:off x="4843463" y="4806950"/>
                  <a:ext cx="1549400" cy="1552575"/>
                </a:xfrm>
                <a:custGeom>
                  <a:avLst/>
                  <a:gdLst/>
                  <a:ahLst/>
                  <a:cxnLst/>
                  <a:rect l="l" t="t" r="r" b="b"/>
                  <a:pathLst>
                    <a:path w="586" h="587" extrusionOk="0">
                      <a:moveTo>
                        <a:pt x="515" y="422"/>
                      </a:moveTo>
                      <a:cubicBezTo>
                        <a:pt x="444" y="544"/>
                        <a:pt x="287" y="587"/>
                        <a:pt x="164" y="516"/>
                      </a:cubicBezTo>
                      <a:cubicBezTo>
                        <a:pt x="42" y="445"/>
                        <a:pt x="0" y="288"/>
                        <a:pt x="70" y="165"/>
                      </a:cubicBezTo>
                      <a:cubicBezTo>
                        <a:pt x="141" y="42"/>
                        <a:pt x="298" y="0"/>
                        <a:pt x="421" y="71"/>
                      </a:cubicBezTo>
                      <a:cubicBezTo>
                        <a:pt x="544" y="142"/>
                        <a:pt x="586" y="299"/>
                        <a:pt x="515" y="422"/>
                      </a:cubicBezTo>
                      <a:close/>
                    </a:path>
                  </a:pathLst>
                </a:custGeom>
                <a:solidFill>
                  <a:srgbClr val="47A5D9"/>
                </a:solidFill>
                <a:ln>
                  <a:noFill/>
                </a:ln>
                <a:effectLst>
                  <a:outerShdw blurRad="50800" dist="63500" dir="5400000" algn="t" rotWithShape="0">
                    <a:srgbClr val="2F2F2F">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3" name="Google Shape;663;p38"/>
                <p:cNvSpPr/>
                <p:nvPr/>
              </p:nvSpPr>
              <p:spPr>
                <a:xfrm>
                  <a:off x="4505325" y="7054850"/>
                  <a:ext cx="1131888" cy="1130300"/>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4" name="Google Shape;664;p38"/>
                <p:cNvSpPr/>
                <p:nvPr/>
              </p:nvSpPr>
              <p:spPr>
                <a:xfrm>
                  <a:off x="5053013" y="5014913"/>
                  <a:ext cx="1130300" cy="1133475"/>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5" name="Google Shape;665;p38"/>
                <p:cNvSpPr/>
                <p:nvPr/>
              </p:nvSpPr>
              <p:spPr>
                <a:xfrm>
                  <a:off x="6543675" y="3525838"/>
                  <a:ext cx="1128713" cy="1131888"/>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6" name="Google Shape;666;p38"/>
                <p:cNvSpPr/>
                <p:nvPr/>
              </p:nvSpPr>
              <p:spPr>
                <a:xfrm>
                  <a:off x="8578850" y="2978150"/>
                  <a:ext cx="1128713" cy="1133475"/>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7" name="Google Shape;667;p38"/>
                <p:cNvSpPr/>
                <p:nvPr/>
              </p:nvSpPr>
              <p:spPr>
                <a:xfrm>
                  <a:off x="10614025" y="3525838"/>
                  <a:ext cx="1130300" cy="1131888"/>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8" name="Google Shape;668;p38"/>
                <p:cNvSpPr/>
                <p:nvPr/>
              </p:nvSpPr>
              <p:spPr>
                <a:xfrm>
                  <a:off x="12101513" y="5014913"/>
                  <a:ext cx="1131888" cy="1133475"/>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sp>
              <p:nvSpPr>
                <p:cNvPr id="669" name="Google Shape;669;p38"/>
                <p:cNvSpPr/>
                <p:nvPr/>
              </p:nvSpPr>
              <p:spPr>
                <a:xfrm>
                  <a:off x="12649200" y="7054850"/>
                  <a:ext cx="1130300" cy="1130300"/>
                </a:xfrm>
                <a:prstGeom prst="ellipse">
                  <a:avLst/>
                </a:prstGeom>
                <a:solidFill>
                  <a:srgbClr val="FFFFFF"/>
                </a:solidFill>
                <a:ln>
                  <a:noFill/>
                </a:ln>
                <a:effectLst>
                  <a:outerShdw blurRad="635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Gill Sans"/>
                    <a:ea typeface="Gill Sans"/>
                    <a:cs typeface="Gill Sans"/>
                    <a:sym typeface="Gill Sans"/>
                  </a:endParaRPr>
                </a:p>
              </p:txBody>
            </p:sp>
          </p:grpSp>
          <p:sp>
            <p:nvSpPr>
              <p:cNvPr id="670" name="Google Shape;670;p38"/>
              <p:cNvSpPr txBox="1"/>
              <p:nvPr/>
            </p:nvSpPr>
            <p:spPr>
              <a:xfrm>
                <a:off x="5691839" y="7196048"/>
                <a:ext cx="610800" cy="4476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01</a:t>
                </a:r>
                <a:endParaRPr sz="1400" b="0" i="0" u="none" strike="noStrike" cap="none">
                  <a:solidFill>
                    <a:srgbClr val="3F3F3F"/>
                  </a:solidFill>
                  <a:latin typeface="Arial"/>
                  <a:ea typeface="Arial"/>
                  <a:cs typeface="Arial"/>
                  <a:sym typeface="Arial"/>
                </a:endParaRPr>
              </a:p>
            </p:txBody>
          </p:sp>
          <p:sp>
            <p:nvSpPr>
              <p:cNvPr id="671" name="Google Shape;671;p38"/>
              <p:cNvSpPr txBox="1"/>
              <p:nvPr/>
            </p:nvSpPr>
            <p:spPr>
              <a:xfrm>
                <a:off x="6132055" y="5615931"/>
                <a:ext cx="610800" cy="4476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02</a:t>
                </a:r>
                <a:endParaRPr sz="1400" b="0" i="0" u="none" strike="noStrike" cap="none">
                  <a:solidFill>
                    <a:srgbClr val="3F3F3F"/>
                  </a:solidFill>
                  <a:latin typeface="Arial"/>
                  <a:ea typeface="Arial"/>
                  <a:cs typeface="Arial"/>
                  <a:sym typeface="Arial"/>
                </a:endParaRPr>
              </a:p>
            </p:txBody>
          </p:sp>
          <p:sp>
            <p:nvSpPr>
              <p:cNvPr id="672" name="Google Shape;672;p38"/>
              <p:cNvSpPr txBox="1"/>
              <p:nvPr/>
            </p:nvSpPr>
            <p:spPr>
              <a:xfrm>
                <a:off x="7327396" y="4453577"/>
                <a:ext cx="610800" cy="447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03</a:t>
                </a:r>
                <a:endParaRPr sz="1400" b="0" i="0" u="none" strike="noStrike" cap="none">
                  <a:solidFill>
                    <a:srgbClr val="3F3F3F"/>
                  </a:solidFill>
                  <a:latin typeface="Arial"/>
                  <a:ea typeface="Arial"/>
                  <a:cs typeface="Arial"/>
                  <a:sym typeface="Arial"/>
                </a:endParaRPr>
              </a:p>
            </p:txBody>
          </p:sp>
          <p:sp>
            <p:nvSpPr>
              <p:cNvPr id="673" name="Google Shape;673;p38"/>
              <p:cNvSpPr txBox="1"/>
              <p:nvPr/>
            </p:nvSpPr>
            <p:spPr>
              <a:xfrm>
                <a:off x="8870080" y="4028828"/>
                <a:ext cx="610800" cy="447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04</a:t>
                </a:r>
                <a:endParaRPr sz="1400" b="0" i="0" u="none" strike="noStrike" cap="none">
                  <a:solidFill>
                    <a:srgbClr val="3F3F3F"/>
                  </a:solidFill>
                  <a:latin typeface="Arial"/>
                  <a:ea typeface="Arial"/>
                  <a:cs typeface="Arial"/>
                  <a:sym typeface="Arial"/>
                </a:endParaRPr>
              </a:p>
            </p:txBody>
          </p:sp>
          <p:sp>
            <p:nvSpPr>
              <p:cNvPr id="674" name="Google Shape;674;p38"/>
              <p:cNvSpPr txBox="1"/>
              <p:nvPr/>
            </p:nvSpPr>
            <p:spPr>
              <a:xfrm>
                <a:off x="10458921" y="4464353"/>
                <a:ext cx="610800" cy="447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05</a:t>
                </a:r>
                <a:endParaRPr sz="1400" b="0" i="0" u="none" strike="noStrike" cap="none">
                  <a:solidFill>
                    <a:srgbClr val="3F3F3F"/>
                  </a:solidFill>
                  <a:latin typeface="Arial"/>
                  <a:ea typeface="Arial"/>
                  <a:cs typeface="Arial"/>
                  <a:sym typeface="Arial"/>
                </a:endParaRPr>
              </a:p>
            </p:txBody>
          </p:sp>
          <p:sp>
            <p:nvSpPr>
              <p:cNvPr id="675" name="Google Shape;675;p38"/>
              <p:cNvSpPr txBox="1"/>
              <p:nvPr/>
            </p:nvSpPr>
            <p:spPr>
              <a:xfrm>
                <a:off x="11618833" y="5617325"/>
                <a:ext cx="610800" cy="447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06</a:t>
                </a:r>
                <a:endParaRPr sz="1400" b="0" i="0" u="none" strike="noStrike" cap="none">
                  <a:solidFill>
                    <a:srgbClr val="3F3F3F"/>
                  </a:solidFill>
                  <a:latin typeface="Arial"/>
                  <a:ea typeface="Arial"/>
                  <a:cs typeface="Arial"/>
                  <a:sym typeface="Arial"/>
                </a:endParaRPr>
              </a:p>
            </p:txBody>
          </p:sp>
          <p:sp>
            <p:nvSpPr>
              <p:cNvPr id="676" name="Google Shape;676;p38"/>
              <p:cNvSpPr txBox="1"/>
              <p:nvPr/>
            </p:nvSpPr>
            <p:spPr>
              <a:xfrm>
                <a:off x="12044508" y="7165821"/>
                <a:ext cx="610800" cy="447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Gill Sans"/>
                    <a:ea typeface="Gill Sans"/>
                    <a:cs typeface="Gill Sans"/>
                    <a:sym typeface="Gill Sans"/>
                  </a:rPr>
                  <a:t>07</a:t>
                </a:r>
                <a:endParaRPr sz="1400" b="0" i="0" u="none" strike="noStrike" cap="none">
                  <a:solidFill>
                    <a:srgbClr val="3F3F3F"/>
                  </a:solidFill>
                  <a:latin typeface="Arial"/>
                  <a:ea typeface="Arial"/>
                  <a:cs typeface="Arial"/>
                  <a:sym typeface="Arial"/>
                </a:endParaRPr>
              </a:p>
            </p:txBody>
          </p:sp>
        </p:grpSp>
        <p:sp>
          <p:nvSpPr>
            <p:cNvPr id="677" name="Google Shape;677;p38"/>
            <p:cNvSpPr/>
            <p:nvPr/>
          </p:nvSpPr>
          <p:spPr>
            <a:xfrm>
              <a:off x="12782928" y="7250586"/>
              <a:ext cx="3623831" cy="1110102"/>
            </a:xfrm>
            <a:prstGeom prst="roundRect">
              <a:avLst>
                <a:gd name="adj" fmla="val 16667"/>
              </a:avLst>
            </a:prstGeom>
            <a:solidFill>
              <a:schemeClr val="lt1"/>
            </a:solidFill>
            <a:ln w="38100" cap="flat" cmpd="sng">
              <a:solidFill>
                <a:schemeClr val="accent4"/>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Control over system performances</a:t>
              </a:r>
              <a:endParaRPr sz="2200" b="0" i="0" u="none" strike="noStrike" cap="none" dirty="0">
                <a:solidFill>
                  <a:srgbClr val="3F3F3F"/>
                </a:solidFill>
                <a:latin typeface="Open Sans"/>
                <a:ea typeface="Open Sans"/>
                <a:cs typeface="Open Sans"/>
                <a:sym typeface="Open Sans"/>
              </a:endParaRPr>
            </a:p>
          </p:txBody>
        </p:sp>
        <p:sp>
          <p:nvSpPr>
            <p:cNvPr id="678" name="Google Shape;678;p38"/>
            <p:cNvSpPr/>
            <p:nvPr/>
          </p:nvSpPr>
          <p:spPr>
            <a:xfrm>
              <a:off x="2622213" y="3783109"/>
              <a:ext cx="3623831" cy="1110102"/>
            </a:xfrm>
            <a:prstGeom prst="roundRect">
              <a:avLst>
                <a:gd name="adj" fmla="val 16667"/>
              </a:avLst>
            </a:prstGeom>
            <a:solidFill>
              <a:schemeClr val="lt1"/>
            </a:solidFill>
            <a:ln w="38100" cap="flat" cmpd="sng">
              <a:solidFill>
                <a:srgbClr val="F25F67"/>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File and device management</a:t>
              </a:r>
              <a:endParaRPr sz="2200" b="0" i="0" u="none" strike="noStrike" cap="none" dirty="0">
                <a:solidFill>
                  <a:srgbClr val="3F3F3F"/>
                </a:solidFill>
                <a:latin typeface="Open Sans"/>
                <a:ea typeface="Open Sans"/>
                <a:cs typeface="Open Sans"/>
                <a:sym typeface="Open Sans"/>
              </a:endParaRPr>
            </a:p>
          </p:txBody>
        </p:sp>
        <p:sp>
          <p:nvSpPr>
            <p:cNvPr id="679" name="Google Shape;679;p38"/>
            <p:cNvSpPr/>
            <p:nvPr/>
          </p:nvSpPr>
          <p:spPr>
            <a:xfrm>
              <a:off x="6791733" y="2483350"/>
              <a:ext cx="3623831" cy="1110102"/>
            </a:xfrm>
            <a:prstGeom prst="roundRect">
              <a:avLst>
                <a:gd name="adj" fmla="val 16667"/>
              </a:avLst>
            </a:prstGeom>
            <a:solidFill>
              <a:schemeClr val="lt1"/>
            </a:solidFill>
            <a:ln w="38100" cap="flat" cmpd="sng">
              <a:solidFill>
                <a:schemeClr val="accent3"/>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Error </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detecting aids</a:t>
              </a:r>
              <a:endParaRPr sz="2200" b="0" i="0" u="none" strike="noStrike" cap="none" dirty="0">
                <a:solidFill>
                  <a:srgbClr val="3F3F3F"/>
                </a:solidFill>
                <a:latin typeface="Open Sans"/>
                <a:ea typeface="Open Sans"/>
                <a:cs typeface="Open Sans"/>
                <a:sym typeface="Open Sans"/>
              </a:endParaRPr>
            </a:p>
          </p:txBody>
        </p:sp>
        <p:sp>
          <p:nvSpPr>
            <p:cNvPr id="680" name="Google Shape;680;p38"/>
            <p:cNvSpPr/>
            <p:nvPr/>
          </p:nvSpPr>
          <p:spPr>
            <a:xfrm>
              <a:off x="12429225" y="5551540"/>
              <a:ext cx="3623831" cy="1110102"/>
            </a:xfrm>
            <a:prstGeom prst="roundRect">
              <a:avLst>
                <a:gd name="adj" fmla="val 16667"/>
              </a:avLst>
            </a:prstGeom>
            <a:solidFill>
              <a:schemeClr val="lt1"/>
            </a:solidFill>
            <a:ln w="38100" cap="flat" cmpd="sng">
              <a:solidFill>
                <a:srgbClr val="81779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Job accounting</a:t>
              </a:r>
              <a:endParaRPr sz="2200" b="0" i="0" u="none" strike="noStrike" cap="none" dirty="0">
                <a:solidFill>
                  <a:srgbClr val="3F3F3F"/>
                </a:solidFill>
                <a:latin typeface="Open Sans"/>
                <a:ea typeface="Open Sans"/>
                <a:cs typeface="Open Sans"/>
                <a:sym typeface="Open Sans"/>
              </a:endParaRPr>
            </a:p>
          </p:txBody>
        </p:sp>
        <p:sp>
          <p:nvSpPr>
            <p:cNvPr id="681" name="Google Shape;681;p38"/>
            <p:cNvSpPr/>
            <p:nvPr/>
          </p:nvSpPr>
          <p:spPr>
            <a:xfrm>
              <a:off x="11099375" y="3783109"/>
              <a:ext cx="3623831" cy="1110102"/>
            </a:xfrm>
            <a:prstGeom prst="roundRect">
              <a:avLst>
                <a:gd name="adj" fmla="val 16667"/>
              </a:avLst>
            </a:prstGeom>
            <a:solidFill>
              <a:schemeClr val="lt1"/>
            </a:solidFill>
            <a:ln w="38100" cap="flat" cmpd="sng">
              <a:solidFill>
                <a:srgbClr val="24ACB4"/>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Security and authentication</a:t>
              </a:r>
              <a:endParaRPr sz="2200" b="0" i="0" u="none" strike="noStrike" cap="none" dirty="0">
                <a:solidFill>
                  <a:srgbClr val="3F3F3F"/>
                </a:solidFill>
                <a:latin typeface="Open Sans"/>
                <a:ea typeface="Open Sans"/>
                <a:cs typeface="Open Sans"/>
                <a:sym typeface="Open Sans"/>
              </a:endParaRPr>
            </a:p>
          </p:txBody>
        </p:sp>
        <p:sp>
          <p:nvSpPr>
            <p:cNvPr id="682" name="Google Shape;682;p38"/>
            <p:cNvSpPr/>
            <p:nvPr/>
          </p:nvSpPr>
          <p:spPr>
            <a:xfrm>
              <a:off x="1248995" y="5551540"/>
              <a:ext cx="3623831" cy="1110102"/>
            </a:xfrm>
            <a:prstGeom prst="roundRect">
              <a:avLst>
                <a:gd name="adj" fmla="val 16667"/>
              </a:avLst>
            </a:prstGeom>
            <a:solidFill>
              <a:schemeClr val="lt1"/>
            </a:solidFill>
            <a:ln w="38100" cap="flat" cmpd="sng">
              <a:solidFill>
                <a:srgbClr val="47A5D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Processor management</a:t>
              </a:r>
              <a:endParaRPr sz="2200" b="0" i="0" u="none" strike="noStrike" cap="none" dirty="0">
                <a:solidFill>
                  <a:srgbClr val="3F3F3F"/>
                </a:solidFill>
                <a:latin typeface="Open Sans"/>
                <a:ea typeface="Open Sans"/>
                <a:cs typeface="Open Sans"/>
                <a:sym typeface="Open Sans"/>
              </a:endParaRPr>
            </a:p>
          </p:txBody>
        </p:sp>
        <p:sp>
          <p:nvSpPr>
            <p:cNvPr id="683" name="Google Shape;683;p38"/>
            <p:cNvSpPr/>
            <p:nvPr/>
          </p:nvSpPr>
          <p:spPr>
            <a:xfrm>
              <a:off x="834678" y="7250586"/>
              <a:ext cx="3623831" cy="1110102"/>
            </a:xfrm>
            <a:prstGeom prst="roundRect">
              <a:avLst>
                <a:gd name="adj" fmla="val 16667"/>
              </a:avLst>
            </a:prstGeom>
            <a:solidFill>
              <a:schemeClr val="lt1"/>
            </a:solidFill>
            <a:ln w="38100"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Memory </a:t>
              </a:r>
              <a:endParaRPr sz="2200" b="0" i="0" u="none" strike="noStrike" cap="none" dirty="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management</a:t>
              </a:r>
              <a:endParaRPr sz="2200" b="0" i="0" u="none" strike="noStrike" cap="none" dirty="0">
                <a:solidFill>
                  <a:srgbClr val="3F3F3F"/>
                </a:solidFill>
                <a:latin typeface="Open Sans"/>
                <a:ea typeface="Open Sans"/>
                <a:cs typeface="Open Sans"/>
                <a:sym typeface="Open Sans"/>
              </a:endParaRPr>
            </a:p>
          </p:txBody>
        </p:sp>
      </p:grpSp>
      <p:sp>
        <p:nvSpPr>
          <p:cNvPr id="684" name="Google Shape;684;p38"/>
          <p:cNvSpPr txBox="1"/>
          <p:nvPr/>
        </p:nvSpPr>
        <p:spPr>
          <a:xfrm flipH="1">
            <a:off x="7868596" y="6052416"/>
            <a:ext cx="757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3F3F3F"/>
                </a:solidFill>
                <a:latin typeface="Cambria"/>
                <a:ea typeface="Cambria"/>
                <a:cs typeface="Cambria"/>
                <a:sym typeface="Cambria"/>
              </a:rPr>
              <a:t>OS</a:t>
            </a:r>
            <a:endParaRPr sz="3600" b="0" i="0" u="none" strike="noStrike" cap="none">
              <a:solidFill>
                <a:srgbClr val="3F3F3F"/>
              </a:solidFill>
              <a:latin typeface="Cambria"/>
              <a:ea typeface="Cambria"/>
              <a:cs typeface="Cambria"/>
              <a:sym typeface="Cambria"/>
            </a:endParaRPr>
          </a:p>
        </p:txBody>
      </p:sp>
      <p:sp>
        <p:nvSpPr>
          <p:cNvPr id="685" name="Google Shape;685;p38"/>
          <p:cNvSpPr/>
          <p:nvPr/>
        </p:nvSpPr>
        <p:spPr>
          <a:xfrm>
            <a:off x="4508500" y="816324"/>
            <a:ext cx="7256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1d8b0d4580_0_254"/>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1100"/>
              <a:buFont typeface="Arial"/>
              <a:buNone/>
            </a:pPr>
            <a:r>
              <a:rPr lang="en-US"/>
              <a:t>Basic Computer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an Operating System</a:t>
            </a:r>
            <a:endParaRPr/>
          </a:p>
        </p:txBody>
      </p:sp>
      <p:grpSp>
        <p:nvGrpSpPr>
          <p:cNvPr id="691" name="Google Shape;691;p39"/>
          <p:cNvGrpSpPr/>
          <p:nvPr/>
        </p:nvGrpSpPr>
        <p:grpSpPr>
          <a:xfrm>
            <a:off x="1542805" y="2009244"/>
            <a:ext cx="13216750" cy="5540999"/>
            <a:chOff x="1035947" y="1916768"/>
            <a:chExt cx="14184106" cy="5804524"/>
          </a:xfrm>
        </p:grpSpPr>
        <p:sp>
          <p:nvSpPr>
            <p:cNvPr id="692" name="Google Shape;692;p39"/>
            <p:cNvSpPr/>
            <p:nvPr/>
          </p:nvSpPr>
          <p:spPr>
            <a:xfrm>
              <a:off x="1050626" y="1916769"/>
              <a:ext cx="6374754" cy="2200327"/>
            </a:xfrm>
            <a:prstGeom prst="roundRect">
              <a:avLst>
                <a:gd name="adj" fmla="val 16667"/>
              </a:avLst>
            </a:prstGeom>
            <a:solidFill>
              <a:srgbClr val="23A7A8"/>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200" b="0" i="0" u="none" strike="noStrike" cap="none">
                  <a:solidFill>
                    <a:schemeClr val="lt1"/>
                  </a:solidFill>
                  <a:latin typeface="Open Sans"/>
                  <a:ea typeface="Open Sans"/>
                  <a:cs typeface="Open Sans"/>
                  <a:sym typeface="Open Sans"/>
                </a:rPr>
                <a:t>Main memory stores data and programs that can be lost when the system is turned off. It is also known as Versatile Memory. </a:t>
              </a:r>
              <a:endParaRPr sz="2200" b="0" i="0" u="none" strike="noStrike" cap="none">
                <a:solidFill>
                  <a:schemeClr val="lt1"/>
                </a:solidFill>
                <a:latin typeface="Open Sans"/>
                <a:ea typeface="Open Sans"/>
                <a:cs typeface="Open Sans"/>
                <a:sym typeface="Open Sans"/>
              </a:endParaRPr>
            </a:p>
          </p:txBody>
        </p:sp>
        <p:sp>
          <p:nvSpPr>
            <p:cNvPr id="693" name="Google Shape;693;p39"/>
            <p:cNvSpPr/>
            <p:nvPr/>
          </p:nvSpPr>
          <p:spPr>
            <a:xfrm>
              <a:off x="8712903" y="1916768"/>
              <a:ext cx="6358452" cy="2219689"/>
            </a:xfrm>
            <a:prstGeom prst="roundRect">
              <a:avLst>
                <a:gd name="adj" fmla="val 16667"/>
              </a:avLst>
            </a:prstGeom>
            <a:solidFill>
              <a:srgbClr val="23A7A8"/>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processor is defined as an integrated electronic circuit which performs the job of calculations in the computer.  </a:t>
              </a:r>
              <a:endParaRPr sz="2200" b="0" i="0" u="none" strike="noStrike" cap="none">
                <a:solidFill>
                  <a:schemeClr val="lt1"/>
                </a:solidFill>
                <a:latin typeface="Open Sans"/>
                <a:ea typeface="Open Sans"/>
                <a:cs typeface="Open Sans"/>
                <a:sym typeface="Open Sans"/>
              </a:endParaRPr>
            </a:p>
          </p:txBody>
        </p:sp>
        <p:sp>
          <p:nvSpPr>
            <p:cNvPr id="694" name="Google Shape;694;p39"/>
            <p:cNvSpPr/>
            <p:nvPr/>
          </p:nvSpPr>
          <p:spPr>
            <a:xfrm>
              <a:off x="1035947" y="4937542"/>
              <a:ext cx="6358452" cy="2219690"/>
            </a:xfrm>
            <a:prstGeom prst="roundRect">
              <a:avLst>
                <a:gd name="adj" fmla="val 16667"/>
              </a:avLst>
            </a:prstGeom>
            <a:solidFill>
              <a:srgbClr val="23A7A8"/>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200" b="0" i="0" u="none" strike="noStrike" cap="none">
                  <a:solidFill>
                    <a:schemeClr val="lt1"/>
                  </a:solidFill>
                  <a:latin typeface="Open Sans"/>
                  <a:ea typeface="Open Sans"/>
                  <a:cs typeface="Open Sans"/>
                  <a:sym typeface="Open Sans"/>
                </a:rPr>
                <a:t>The system bus is responsible for communication between the processors, input-output modules, and main memory.</a:t>
              </a:r>
              <a:endParaRPr sz="2200" b="0" i="0" u="none" strike="noStrike" cap="none">
                <a:solidFill>
                  <a:schemeClr val="lt1"/>
                </a:solidFill>
                <a:latin typeface="Open Sans"/>
                <a:ea typeface="Open Sans"/>
                <a:cs typeface="Open Sans"/>
                <a:sym typeface="Open Sans"/>
              </a:endParaRPr>
            </a:p>
          </p:txBody>
        </p:sp>
        <p:sp>
          <p:nvSpPr>
            <p:cNvPr id="695" name="Google Shape;695;p39"/>
            <p:cNvSpPr/>
            <p:nvPr/>
          </p:nvSpPr>
          <p:spPr>
            <a:xfrm>
              <a:off x="8861601" y="4937542"/>
              <a:ext cx="6358452" cy="2219690"/>
            </a:xfrm>
            <a:prstGeom prst="roundRect">
              <a:avLst>
                <a:gd name="adj" fmla="val 16667"/>
              </a:avLst>
            </a:prstGeom>
            <a:solidFill>
              <a:srgbClr val="23A7A8"/>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200" b="0" i="0" u="none" strike="noStrike" cap="none">
                  <a:solidFill>
                    <a:schemeClr val="lt1"/>
                  </a:solidFill>
                  <a:latin typeface="Open Sans"/>
                  <a:ea typeface="Open Sans"/>
                  <a:cs typeface="Open Sans"/>
                  <a:sym typeface="Open Sans"/>
                </a:rPr>
                <a:t>The task of I/O modules is to move the data within the computer to its peripheral external environment.</a:t>
              </a:r>
              <a:endParaRPr sz="2200" b="0" i="0" u="none" strike="noStrike" cap="none">
                <a:solidFill>
                  <a:schemeClr val="lt1"/>
                </a:solidFill>
                <a:latin typeface="Open Sans"/>
                <a:ea typeface="Open Sans"/>
                <a:cs typeface="Open Sans"/>
                <a:sym typeface="Open Sans"/>
              </a:endParaRPr>
            </a:p>
          </p:txBody>
        </p:sp>
        <p:sp>
          <p:nvSpPr>
            <p:cNvPr id="696" name="Google Shape;696;p39"/>
            <p:cNvSpPr/>
            <p:nvPr/>
          </p:nvSpPr>
          <p:spPr>
            <a:xfrm>
              <a:off x="1741275" y="4158493"/>
              <a:ext cx="4977153" cy="5481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53575C"/>
                  </a:solidFill>
                  <a:latin typeface="Open Sans"/>
                  <a:ea typeface="Open Sans"/>
                  <a:cs typeface="Open Sans"/>
                  <a:sym typeface="Open Sans"/>
                </a:rPr>
                <a:t>Main Memory</a:t>
              </a:r>
              <a:endParaRPr sz="2200" b="0" i="0" u="none" strike="noStrike" cap="none">
                <a:solidFill>
                  <a:srgbClr val="000000"/>
                </a:solidFill>
                <a:latin typeface="Open Sans"/>
                <a:ea typeface="Open Sans"/>
                <a:cs typeface="Open Sans"/>
                <a:sym typeface="Open Sans"/>
              </a:endParaRPr>
            </a:p>
          </p:txBody>
        </p:sp>
        <p:sp>
          <p:nvSpPr>
            <p:cNvPr id="697" name="Google Shape;697;p39"/>
            <p:cNvSpPr/>
            <p:nvPr/>
          </p:nvSpPr>
          <p:spPr>
            <a:xfrm>
              <a:off x="9552250" y="4158493"/>
              <a:ext cx="4977153" cy="5481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53575C"/>
                  </a:solidFill>
                  <a:latin typeface="Open Sans"/>
                  <a:ea typeface="Open Sans"/>
                  <a:cs typeface="Open Sans"/>
                  <a:sym typeface="Open Sans"/>
                </a:rPr>
                <a:t>Processor</a:t>
              </a:r>
              <a:endParaRPr sz="2200" b="0" i="0" u="none" strike="noStrike" cap="none">
                <a:solidFill>
                  <a:srgbClr val="000000"/>
                </a:solidFill>
                <a:latin typeface="Open Sans"/>
                <a:ea typeface="Open Sans"/>
                <a:cs typeface="Open Sans"/>
                <a:sym typeface="Open Sans"/>
              </a:endParaRPr>
            </a:p>
          </p:txBody>
        </p:sp>
        <p:sp>
          <p:nvSpPr>
            <p:cNvPr id="698" name="Google Shape;698;p39"/>
            <p:cNvSpPr/>
            <p:nvPr/>
          </p:nvSpPr>
          <p:spPr>
            <a:xfrm>
              <a:off x="1495835" y="7173174"/>
              <a:ext cx="4977153" cy="5481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53575C"/>
                  </a:solidFill>
                  <a:latin typeface="Open Sans"/>
                  <a:ea typeface="Open Sans"/>
                  <a:cs typeface="Open Sans"/>
                  <a:sym typeface="Open Sans"/>
                </a:rPr>
                <a:t>System Bus</a:t>
              </a:r>
              <a:endParaRPr sz="2200" b="0" i="0" u="none" strike="noStrike" cap="none">
                <a:solidFill>
                  <a:srgbClr val="000000"/>
                </a:solidFill>
                <a:latin typeface="Open Sans"/>
                <a:ea typeface="Open Sans"/>
                <a:cs typeface="Open Sans"/>
                <a:sym typeface="Open Sans"/>
              </a:endParaRPr>
            </a:p>
          </p:txBody>
        </p:sp>
        <p:sp>
          <p:nvSpPr>
            <p:cNvPr id="699" name="Google Shape;699;p39"/>
            <p:cNvSpPr/>
            <p:nvPr/>
          </p:nvSpPr>
          <p:spPr>
            <a:xfrm>
              <a:off x="9552249" y="7173174"/>
              <a:ext cx="4977153" cy="5481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53575C"/>
                  </a:solidFill>
                  <a:latin typeface="Open Sans"/>
                  <a:ea typeface="Open Sans"/>
                  <a:cs typeface="Open Sans"/>
                  <a:sym typeface="Open Sans"/>
                </a:rPr>
                <a:t>I/O Modules</a:t>
              </a:r>
              <a:endParaRPr sz="2200" b="0" i="0" u="none" strike="noStrike" cap="none">
                <a:solidFill>
                  <a:srgbClr val="000000"/>
                </a:solidFill>
                <a:latin typeface="Open Sans"/>
                <a:ea typeface="Open Sans"/>
                <a:cs typeface="Open Sans"/>
                <a:sym typeface="Open Sans"/>
              </a:endParaRPr>
            </a:p>
          </p:txBody>
        </p:sp>
      </p:grpSp>
      <p:pic>
        <p:nvPicPr>
          <p:cNvPr id="700" name="Google Shape;700;p39"/>
          <p:cNvPicPr preferRelativeResize="0"/>
          <p:nvPr/>
        </p:nvPicPr>
        <p:blipFill rotWithShape="1">
          <a:blip r:embed="rId3">
            <a:alphaModFix/>
          </a:blip>
          <a:srcRect/>
          <a:stretch/>
        </p:blipFill>
        <p:spPr>
          <a:xfrm>
            <a:off x="5486400" y="4408688"/>
            <a:ext cx="5484006" cy="259316"/>
          </a:xfrm>
          <a:prstGeom prst="rect">
            <a:avLst/>
          </a:prstGeom>
          <a:noFill/>
          <a:ln>
            <a:noFill/>
          </a:ln>
        </p:spPr>
      </p:pic>
      <p:pic>
        <p:nvPicPr>
          <p:cNvPr id="701" name="Google Shape;701;p39"/>
          <p:cNvPicPr preferRelativeResize="0"/>
          <p:nvPr/>
        </p:nvPicPr>
        <p:blipFill rotWithShape="1">
          <a:blip r:embed="rId3">
            <a:alphaModFix/>
          </a:blip>
          <a:srcRect/>
          <a:stretch/>
        </p:blipFill>
        <p:spPr>
          <a:xfrm rot="-5400000">
            <a:off x="5409178" y="4650093"/>
            <a:ext cx="5484006" cy="259316"/>
          </a:xfrm>
          <a:prstGeom prst="rect">
            <a:avLst/>
          </a:prstGeom>
          <a:noFill/>
          <a:ln w="9525" cap="flat" cmpd="sng">
            <a:solidFill>
              <a:schemeClr val="lt1"/>
            </a:solidFill>
            <a:prstDash val="solid"/>
            <a:round/>
            <a:headEnd type="none" w="sm" len="sm"/>
            <a:tailEnd type="none" w="sm" len="sm"/>
          </a:ln>
        </p:spPr>
      </p:pic>
      <p:sp>
        <p:nvSpPr>
          <p:cNvPr id="702" name="Google Shape;702;p39"/>
          <p:cNvSpPr/>
          <p:nvPr/>
        </p:nvSpPr>
        <p:spPr>
          <a:xfrm>
            <a:off x="4508500" y="816324"/>
            <a:ext cx="7256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11d8b0d4580_0_76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Network Fundamentals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3"/>
          <p:cNvSpPr/>
          <p:nvPr/>
        </p:nvSpPr>
        <p:spPr>
          <a:xfrm>
            <a:off x="2447892" y="1558811"/>
            <a:ext cx="12042842" cy="1379395"/>
          </a:xfrm>
          <a:prstGeom prst="roundRect">
            <a:avLst>
              <a:gd name="adj" fmla="val 16667"/>
            </a:avLst>
          </a:prstGeom>
          <a:solidFill>
            <a:srgbClr val="F7CD9C"/>
          </a:solidFill>
          <a:ln w="25400" cap="flat" cmpd="sng">
            <a:solidFill>
              <a:srgbClr val="F4B4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 computer network is a group of devices, such as computers, printers, scanners, that are connected to each other via wires, cables, and so on. These devices are also known as nodes.</a:t>
            </a:r>
            <a:endParaRPr sz="2200" b="0" i="0" u="none" strike="noStrike" cap="none" dirty="0">
              <a:solidFill>
                <a:srgbClr val="3F3F3F"/>
              </a:solidFill>
              <a:latin typeface="Open Sans"/>
              <a:ea typeface="Open Sans"/>
              <a:cs typeface="Open Sans"/>
              <a:sym typeface="Open Sans"/>
            </a:endParaRPr>
          </a:p>
        </p:txBody>
      </p:sp>
      <p:sp>
        <p:nvSpPr>
          <p:cNvPr id="713" name="Google Shape;713;p43"/>
          <p:cNvSpPr txBox="1">
            <a:spLocks noGrp="1"/>
          </p:cNvSpPr>
          <p:nvPr>
            <p:ph type="title"/>
          </p:nvPr>
        </p:nvSpPr>
        <p:spPr>
          <a:xfrm>
            <a:off x="26353" y="347819"/>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Introduction to Computer Networks</a:t>
            </a:r>
            <a:endParaRPr/>
          </a:p>
        </p:txBody>
      </p:sp>
      <p:pic>
        <p:nvPicPr>
          <p:cNvPr id="714" name="Google Shape;714;p43"/>
          <p:cNvPicPr preferRelativeResize="0"/>
          <p:nvPr/>
        </p:nvPicPr>
        <p:blipFill rotWithShape="1">
          <a:blip r:embed="rId3">
            <a:alphaModFix/>
          </a:blip>
          <a:srcRect/>
          <a:stretch/>
        </p:blipFill>
        <p:spPr>
          <a:xfrm>
            <a:off x="4090350" y="3423781"/>
            <a:ext cx="8075300" cy="2793726"/>
          </a:xfrm>
          <a:prstGeom prst="rect">
            <a:avLst/>
          </a:prstGeom>
          <a:noFill/>
          <a:ln>
            <a:noFill/>
          </a:ln>
        </p:spPr>
      </p:pic>
      <p:sp>
        <p:nvSpPr>
          <p:cNvPr id="715" name="Google Shape;715;p43"/>
          <p:cNvSpPr/>
          <p:nvPr/>
        </p:nvSpPr>
        <p:spPr>
          <a:xfrm>
            <a:off x="4164013" y="934265"/>
            <a:ext cx="8016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6" name="Google Shape;716;p43"/>
          <p:cNvSpPr/>
          <p:nvPr/>
        </p:nvSpPr>
        <p:spPr>
          <a:xfrm>
            <a:off x="2447892" y="7221433"/>
            <a:ext cx="12042842" cy="976018"/>
          </a:xfrm>
          <a:prstGeom prst="roundRect">
            <a:avLst>
              <a:gd name="adj" fmla="val 16667"/>
            </a:avLst>
          </a:prstGeom>
          <a:solidFill>
            <a:srgbClr val="F7CD9C"/>
          </a:solidFill>
          <a:ln w="25400" cap="flat" cmpd="sng">
            <a:solidFill>
              <a:srgbClr val="F4B4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It helps in sending and receiving data stored in devices over the network.</a:t>
            </a:r>
            <a:endParaRPr sz="22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Computer Networks Features</a:t>
            </a:r>
            <a:endParaRPr/>
          </a:p>
        </p:txBody>
      </p:sp>
      <p:grpSp>
        <p:nvGrpSpPr>
          <p:cNvPr id="722" name="Google Shape;722;p44"/>
          <p:cNvGrpSpPr/>
          <p:nvPr/>
        </p:nvGrpSpPr>
        <p:grpSpPr>
          <a:xfrm>
            <a:off x="2221167" y="1440926"/>
            <a:ext cx="12573246" cy="6886722"/>
            <a:chOff x="-7736380" y="-1183258"/>
            <a:chExt cx="17809129" cy="9214528"/>
          </a:xfrm>
        </p:grpSpPr>
        <p:sp>
          <p:nvSpPr>
            <p:cNvPr id="723" name="Google Shape;723;p44"/>
            <p:cNvSpPr/>
            <p:nvPr/>
          </p:nvSpPr>
          <p:spPr>
            <a:xfrm>
              <a:off x="-7736380" y="-1183258"/>
              <a:ext cx="9214528" cy="9214528"/>
            </a:xfrm>
            <a:prstGeom prst="blockArc">
              <a:avLst>
                <a:gd name="adj1" fmla="val 18900000"/>
                <a:gd name="adj2" fmla="val 2700000"/>
                <a:gd name="adj3" fmla="val 234"/>
              </a:avLst>
            </a:prstGeom>
            <a:noFill/>
            <a:ln w="25400"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24" name="Google Shape;724;p44"/>
            <p:cNvSpPr txBox="1"/>
            <p:nvPr/>
          </p:nvSpPr>
          <p:spPr>
            <a:xfrm>
              <a:off x="480389" y="311310"/>
              <a:ext cx="9583921"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Performance</a:t>
              </a:r>
              <a:endParaRPr sz="2200" b="0" i="0" u="none" strike="noStrike" cap="none" dirty="0">
                <a:solidFill>
                  <a:srgbClr val="3F3F3F"/>
                </a:solidFill>
                <a:latin typeface="Open Sans"/>
                <a:ea typeface="Open Sans"/>
                <a:cs typeface="Open Sans"/>
                <a:sym typeface="Open Sans"/>
              </a:endParaRPr>
            </a:p>
          </p:txBody>
        </p:sp>
        <p:sp>
          <p:nvSpPr>
            <p:cNvPr id="725" name="Google Shape;725;p44"/>
            <p:cNvSpPr/>
            <p:nvPr/>
          </p:nvSpPr>
          <p:spPr>
            <a:xfrm>
              <a:off x="91420" y="233517"/>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726" name="Google Shape;726;p44"/>
            <p:cNvSpPr txBox="1"/>
            <p:nvPr/>
          </p:nvSpPr>
          <p:spPr>
            <a:xfrm>
              <a:off x="1043975" y="1245380"/>
              <a:ext cx="9020335"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Data Sharing</a:t>
              </a:r>
              <a:endParaRPr sz="2200" b="0" i="0" u="none" strike="noStrike" cap="none" dirty="0">
                <a:solidFill>
                  <a:srgbClr val="3F3F3F"/>
                </a:solidFill>
                <a:latin typeface="Open Sans"/>
                <a:ea typeface="Open Sans"/>
                <a:cs typeface="Open Sans"/>
                <a:sym typeface="Open Sans"/>
              </a:endParaRPr>
            </a:p>
          </p:txBody>
        </p:sp>
        <p:sp>
          <p:nvSpPr>
            <p:cNvPr id="727" name="Google Shape;727;p44"/>
            <p:cNvSpPr/>
            <p:nvPr/>
          </p:nvSpPr>
          <p:spPr>
            <a:xfrm>
              <a:off x="655012" y="1167586"/>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728" name="Google Shape;728;p44"/>
            <p:cNvSpPr txBox="1"/>
            <p:nvPr/>
          </p:nvSpPr>
          <p:spPr>
            <a:xfrm>
              <a:off x="1352825" y="2178763"/>
              <a:ext cx="8711486"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Backup</a:t>
              </a:r>
              <a:endParaRPr sz="2200" b="0" i="0" u="none" strike="noStrike" cap="none" dirty="0">
                <a:solidFill>
                  <a:srgbClr val="3F3F3F"/>
                </a:solidFill>
                <a:latin typeface="Open Sans"/>
                <a:ea typeface="Open Sans"/>
                <a:cs typeface="Open Sans"/>
                <a:sym typeface="Open Sans"/>
              </a:endParaRPr>
            </a:p>
          </p:txBody>
        </p:sp>
        <p:sp>
          <p:nvSpPr>
            <p:cNvPr id="729" name="Google Shape;729;p44"/>
            <p:cNvSpPr/>
            <p:nvPr/>
          </p:nvSpPr>
          <p:spPr>
            <a:xfrm>
              <a:off x="963857" y="2100970"/>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730" name="Google Shape;730;p44"/>
            <p:cNvSpPr txBox="1"/>
            <p:nvPr/>
          </p:nvSpPr>
          <p:spPr>
            <a:xfrm>
              <a:off x="1451434" y="3112832"/>
              <a:ext cx="8621315"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Reliable</a:t>
              </a:r>
              <a:endParaRPr sz="2200" b="0" i="0" u="none" strike="noStrike" cap="none" dirty="0">
                <a:solidFill>
                  <a:srgbClr val="3F3F3F"/>
                </a:solidFill>
                <a:latin typeface="Open Sans"/>
                <a:ea typeface="Open Sans"/>
                <a:cs typeface="Open Sans"/>
                <a:sym typeface="Open Sans"/>
              </a:endParaRPr>
            </a:p>
          </p:txBody>
        </p:sp>
        <p:sp>
          <p:nvSpPr>
            <p:cNvPr id="731" name="Google Shape;731;p44"/>
            <p:cNvSpPr/>
            <p:nvPr/>
          </p:nvSpPr>
          <p:spPr>
            <a:xfrm>
              <a:off x="1062469" y="3035038"/>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sp>
          <p:nvSpPr>
            <p:cNvPr id="732" name="Google Shape;732;p44"/>
            <p:cNvSpPr txBox="1"/>
            <p:nvPr/>
          </p:nvSpPr>
          <p:spPr>
            <a:xfrm>
              <a:off x="1352825" y="4046901"/>
              <a:ext cx="8711487"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Security</a:t>
              </a:r>
              <a:endParaRPr sz="2200" b="0" i="0" u="none" strike="noStrike" cap="none" dirty="0">
                <a:solidFill>
                  <a:srgbClr val="3F3F3F"/>
                </a:solidFill>
                <a:latin typeface="Open Sans"/>
                <a:ea typeface="Open Sans"/>
                <a:cs typeface="Open Sans"/>
                <a:sym typeface="Open Sans"/>
              </a:endParaRPr>
            </a:p>
          </p:txBody>
        </p:sp>
        <p:sp>
          <p:nvSpPr>
            <p:cNvPr id="733" name="Google Shape;733;p44"/>
            <p:cNvSpPr/>
            <p:nvPr/>
          </p:nvSpPr>
          <p:spPr>
            <a:xfrm>
              <a:off x="963857" y="3969107"/>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sp>
          <p:nvSpPr>
            <p:cNvPr id="734" name="Google Shape;734;p44"/>
            <p:cNvSpPr txBox="1"/>
            <p:nvPr/>
          </p:nvSpPr>
          <p:spPr>
            <a:xfrm>
              <a:off x="1043979" y="4980285"/>
              <a:ext cx="9020331"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Scalability</a:t>
              </a:r>
              <a:endParaRPr sz="2200" b="0" i="0" u="none" strike="noStrike" cap="none" dirty="0">
                <a:solidFill>
                  <a:srgbClr val="3F3F3F"/>
                </a:solidFill>
                <a:latin typeface="Open Sans"/>
                <a:ea typeface="Open Sans"/>
                <a:cs typeface="Open Sans"/>
                <a:sym typeface="Open Sans"/>
              </a:endParaRPr>
            </a:p>
          </p:txBody>
        </p:sp>
        <p:sp>
          <p:nvSpPr>
            <p:cNvPr id="735" name="Google Shape;735;p44"/>
            <p:cNvSpPr/>
            <p:nvPr/>
          </p:nvSpPr>
          <p:spPr>
            <a:xfrm>
              <a:off x="655012" y="4902491"/>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736" name="Google Shape;736;p44"/>
            <p:cNvSpPr txBox="1"/>
            <p:nvPr/>
          </p:nvSpPr>
          <p:spPr>
            <a:xfrm>
              <a:off x="480389" y="5914355"/>
              <a:ext cx="9583923" cy="622200"/>
            </a:xfrm>
            <a:prstGeom prst="rect">
              <a:avLst/>
            </a:prstGeom>
            <a:solidFill>
              <a:srgbClr val="ACC8DD"/>
            </a:solidFill>
            <a:ln w="9525" cap="flat" cmpd="sng">
              <a:solidFill>
                <a:srgbClr val="ACC8DD"/>
              </a:solidFill>
              <a:prstDash val="solid"/>
              <a:round/>
              <a:headEnd type="none" w="sm" len="sm"/>
              <a:tailEnd type="none" w="sm" len="sm"/>
            </a:ln>
          </p:spPr>
          <p:txBody>
            <a:bodyPr spcFirstLastPara="1" wrap="square" lIns="493975" tIns="91425" rIns="91425" bIns="91425" anchor="ctr" anchorCtr="0">
              <a:noAutofit/>
            </a:bodyPr>
            <a:lstStyle/>
            <a:p>
              <a:pPr marL="0" marR="0" lvl="0" indent="0" algn="l" rtl="0">
                <a:lnSpc>
                  <a:spcPct val="90000"/>
                </a:lnSpc>
                <a:spcBef>
                  <a:spcPts val="0"/>
                </a:spcBef>
                <a:spcAft>
                  <a:spcPts val="0"/>
                </a:spcAft>
                <a:buClr>
                  <a:srgbClr val="000000"/>
                </a:buClr>
                <a:buSzPts val="3600"/>
                <a:buFont typeface="Arial"/>
                <a:buNone/>
              </a:pPr>
              <a:r>
                <a:rPr lang="en-US" sz="2200" b="0" i="0" u="none" strike="noStrike" cap="none" dirty="0">
                  <a:solidFill>
                    <a:srgbClr val="3F3F3F"/>
                  </a:solidFill>
                  <a:latin typeface="Open Sans"/>
                  <a:ea typeface="Open Sans"/>
                  <a:cs typeface="Open Sans"/>
                  <a:sym typeface="Open Sans"/>
                </a:rPr>
                <a:t>Software/Hardware Compatibility</a:t>
              </a:r>
              <a:endParaRPr sz="2200" b="0" i="0" u="none" strike="noStrike" cap="none" dirty="0">
                <a:solidFill>
                  <a:srgbClr val="3F3F3F"/>
                </a:solidFill>
                <a:latin typeface="Open Sans"/>
                <a:ea typeface="Open Sans"/>
                <a:cs typeface="Open Sans"/>
                <a:sym typeface="Open Sans"/>
              </a:endParaRPr>
            </a:p>
          </p:txBody>
        </p:sp>
        <p:sp>
          <p:nvSpPr>
            <p:cNvPr id="737" name="Google Shape;737;p44"/>
            <p:cNvSpPr/>
            <p:nvPr/>
          </p:nvSpPr>
          <p:spPr>
            <a:xfrm>
              <a:off x="91420" y="5836560"/>
              <a:ext cx="777934" cy="777934"/>
            </a:xfrm>
            <a:prstGeom prst="ellipse">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2200" b="0" i="0" u="none" strike="noStrike" cap="none">
                <a:solidFill>
                  <a:srgbClr val="3F3F3F"/>
                </a:solidFill>
                <a:latin typeface="Open Sans"/>
                <a:ea typeface="Open Sans"/>
                <a:cs typeface="Open Sans"/>
                <a:sym typeface="Open Sans"/>
              </a:endParaRPr>
            </a:p>
          </p:txBody>
        </p:sp>
      </p:grpSp>
      <p:pic>
        <p:nvPicPr>
          <p:cNvPr id="738" name="Google Shape;738;p44"/>
          <p:cNvPicPr preferRelativeResize="0"/>
          <p:nvPr/>
        </p:nvPicPr>
        <p:blipFill rotWithShape="1">
          <a:blip r:embed="rId3">
            <a:alphaModFix/>
          </a:blip>
          <a:srcRect/>
          <a:stretch/>
        </p:blipFill>
        <p:spPr>
          <a:xfrm>
            <a:off x="2525521" y="2770393"/>
            <a:ext cx="4150525" cy="4090736"/>
          </a:xfrm>
          <a:prstGeom prst="rect">
            <a:avLst/>
          </a:prstGeom>
          <a:noFill/>
          <a:ln>
            <a:noFill/>
          </a:ln>
        </p:spPr>
      </p:pic>
      <p:sp>
        <p:nvSpPr>
          <p:cNvPr id="739" name="Google Shape;739;p44"/>
          <p:cNvSpPr/>
          <p:nvPr/>
        </p:nvSpPr>
        <p:spPr>
          <a:xfrm>
            <a:off x="4851400" y="816352"/>
            <a:ext cx="6570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5"/>
          <p:cNvSpPr/>
          <p:nvPr/>
        </p:nvSpPr>
        <p:spPr>
          <a:xfrm>
            <a:off x="5320696" y="1782313"/>
            <a:ext cx="9350400" cy="5064500"/>
          </a:xfrm>
          <a:prstGeom prst="roundRect">
            <a:avLst>
              <a:gd name="adj" fmla="val 16667"/>
            </a:avLst>
          </a:prstGeom>
          <a:solidFill>
            <a:srgbClr val="ACC8DD"/>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Computer Networks</a:t>
            </a:r>
            <a:endParaRPr>
              <a:solidFill>
                <a:srgbClr val="3F3F3F"/>
              </a:solidFill>
            </a:endParaRPr>
          </a:p>
        </p:txBody>
      </p:sp>
      <p:sp>
        <p:nvSpPr>
          <p:cNvPr id="746" name="Google Shape;746;p45"/>
          <p:cNvSpPr txBox="1">
            <a:spLocks noGrp="1"/>
          </p:cNvSpPr>
          <p:nvPr>
            <p:ph type="body" idx="1"/>
          </p:nvPr>
        </p:nvSpPr>
        <p:spPr>
          <a:xfrm>
            <a:off x="5811800" y="1976325"/>
            <a:ext cx="8368200" cy="4752900"/>
          </a:xfrm>
          <a:prstGeom prst="rect">
            <a:avLst/>
          </a:prstGeom>
          <a:noFill/>
          <a:ln>
            <a:noFill/>
          </a:ln>
        </p:spPr>
        <p:txBody>
          <a:bodyPr spcFirstLastPara="1" wrap="square" lIns="91425" tIns="0" rIns="91425" bIns="0" anchor="ctr" anchorCtr="0">
            <a:noAutofit/>
          </a:bodyPr>
          <a:lstStyle/>
          <a:p>
            <a:pPr marL="0" lvl="0" indent="0" algn="l" rtl="0">
              <a:lnSpc>
                <a:spcPct val="115000"/>
              </a:lnSpc>
              <a:spcBef>
                <a:spcPts val="1000"/>
              </a:spcBef>
              <a:spcAft>
                <a:spcPts val="0"/>
              </a:spcAft>
              <a:buSzPts val="2800"/>
              <a:buNone/>
            </a:pPr>
            <a:r>
              <a:rPr lang="en-US" b="1" dirty="0"/>
              <a:t>Some techniques to assess performance are:</a:t>
            </a:r>
            <a:endParaRPr dirty="0">
              <a:solidFill>
                <a:srgbClr val="3F3F3F"/>
              </a:solidFill>
            </a:endParaRPr>
          </a:p>
          <a:p>
            <a:pPr marL="457200" lvl="0" indent="-368300" algn="l" rtl="0">
              <a:lnSpc>
                <a:spcPct val="115000"/>
              </a:lnSpc>
              <a:spcBef>
                <a:spcPts val="1000"/>
              </a:spcBef>
              <a:spcAft>
                <a:spcPts val="0"/>
              </a:spcAft>
              <a:buClr>
                <a:srgbClr val="3F3F3F"/>
              </a:buClr>
              <a:buSzPts val="2200"/>
              <a:buFont typeface="Open Sans"/>
              <a:buChar char="●"/>
            </a:pPr>
            <a:r>
              <a:rPr lang="en-US" dirty="0">
                <a:solidFill>
                  <a:srgbClr val="3F3F3F"/>
                </a:solidFill>
              </a:rPr>
              <a:t>Transit time: The time it takes for a message to go from one device to another</a:t>
            </a:r>
            <a:endParaRPr sz="2200" dirty="0">
              <a:solidFill>
                <a:srgbClr val="3F3F3F"/>
              </a:solidFill>
              <a:latin typeface="Open Sans"/>
              <a:ea typeface="Open Sans"/>
              <a:cs typeface="Open Sans"/>
              <a:sym typeface="Open Sans"/>
            </a:endParaRPr>
          </a:p>
          <a:p>
            <a:pPr marL="457200" lvl="0" indent="-368300" algn="l" rtl="0">
              <a:lnSpc>
                <a:spcPct val="115000"/>
              </a:lnSpc>
              <a:spcBef>
                <a:spcPts val="1000"/>
              </a:spcBef>
              <a:spcAft>
                <a:spcPts val="0"/>
              </a:spcAft>
              <a:buClr>
                <a:srgbClr val="3F3F3F"/>
              </a:buClr>
              <a:buSzPts val="2200"/>
              <a:buFont typeface="Open Sans"/>
              <a:buChar char="●"/>
            </a:pPr>
            <a:r>
              <a:rPr lang="en-US" dirty="0">
                <a:solidFill>
                  <a:srgbClr val="3F3F3F"/>
                </a:solidFill>
              </a:rPr>
              <a:t>Response time: </a:t>
            </a:r>
            <a:r>
              <a:rPr lang="en-US" sz="2200" dirty="0">
                <a:solidFill>
                  <a:srgbClr val="3F3F3F"/>
                </a:solidFill>
                <a:latin typeface="Open Sans"/>
                <a:ea typeface="Open Sans"/>
                <a:cs typeface="Open Sans"/>
                <a:sym typeface="Open Sans"/>
              </a:rPr>
              <a:t>The time elapsed between an inquiry and a response</a:t>
            </a:r>
            <a:endParaRPr b="1" dirty="0">
              <a:solidFill>
                <a:srgbClr val="3F3F3F"/>
              </a:solidFill>
            </a:endParaRPr>
          </a:p>
          <a:p>
            <a:pPr marL="0" lvl="0" indent="0" algn="l" rtl="0">
              <a:lnSpc>
                <a:spcPct val="115000"/>
              </a:lnSpc>
              <a:spcBef>
                <a:spcPts val="1000"/>
              </a:spcBef>
              <a:spcAft>
                <a:spcPts val="0"/>
              </a:spcAft>
              <a:buSzPts val="2800"/>
              <a:buNone/>
            </a:pPr>
            <a:r>
              <a:rPr lang="en-US" b="1" dirty="0">
                <a:solidFill>
                  <a:srgbClr val="3F3F3F"/>
                </a:solidFill>
              </a:rPr>
              <a:t>Performance can also be measured in other ways:</a:t>
            </a:r>
            <a:endParaRPr b="1" dirty="0">
              <a:solidFill>
                <a:srgbClr val="3F3F3F"/>
              </a:solidFill>
            </a:endParaRPr>
          </a:p>
          <a:p>
            <a:pPr marL="457200" lvl="0" indent="-368300" algn="l" rtl="0">
              <a:lnSpc>
                <a:spcPct val="115000"/>
              </a:lnSpc>
              <a:spcBef>
                <a:spcPts val="1000"/>
              </a:spcBef>
              <a:spcAft>
                <a:spcPts val="0"/>
              </a:spcAft>
              <a:buClr>
                <a:srgbClr val="3F3F3F"/>
              </a:buClr>
              <a:buSzPts val="2200"/>
              <a:buFont typeface="Open Sans"/>
              <a:buChar char="●"/>
            </a:pPr>
            <a:r>
              <a:rPr lang="en-US" dirty="0">
                <a:solidFill>
                  <a:srgbClr val="3F3F3F"/>
                </a:solidFill>
              </a:rPr>
              <a:t>Number of users</a:t>
            </a:r>
            <a:endParaRPr dirty="0"/>
          </a:p>
          <a:p>
            <a:pPr marL="457200" lvl="0" indent="-368300" algn="l" rtl="0">
              <a:lnSpc>
                <a:spcPct val="115000"/>
              </a:lnSpc>
              <a:spcBef>
                <a:spcPts val="0"/>
              </a:spcBef>
              <a:spcAft>
                <a:spcPts val="0"/>
              </a:spcAft>
              <a:buClr>
                <a:srgbClr val="3F3F3F"/>
              </a:buClr>
              <a:buSzPts val="2200"/>
              <a:buFont typeface="Open Sans"/>
              <a:buChar char="●"/>
            </a:pPr>
            <a:r>
              <a:rPr lang="en-US" dirty="0"/>
              <a:t>Efficacy of software</a:t>
            </a:r>
            <a:endParaRPr dirty="0"/>
          </a:p>
          <a:p>
            <a:pPr marL="457200" lvl="0" indent="-368300" algn="l" rtl="0">
              <a:lnSpc>
                <a:spcPct val="115000"/>
              </a:lnSpc>
              <a:spcBef>
                <a:spcPts val="0"/>
              </a:spcBef>
              <a:spcAft>
                <a:spcPts val="0"/>
              </a:spcAft>
              <a:buClr>
                <a:srgbClr val="3F3F3F"/>
              </a:buClr>
              <a:buSzPts val="2200"/>
              <a:buFont typeface="Open Sans"/>
              <a:buChar char="●"/>
            </a:pPr>
            <a:r>
              <a:rPr lang="en-US" dirty="0"/>
              <a:t>Connected hardware's capabilities</a:t>
            </a:r>
            <a:endParaRPr dirty="0"/>
          </a:p>
        </p:txBody>
      </p:sp>
      <p:pic>
        <p:nvPicPr>
          <p:cNvPr id="747" name="Google Shape;747;p45"/>
          <p:cNvPicPr preferRelativeResize="0"/>
          <p:nvPr/>
        </p:nvPicPr>
        <p:blipFill rotWithShape="1">
          <a:blip r:embed="rId3">
            <a:alphaModFix/>
          </a:blip>
          <a:srcRect/>
          <a:stretch/>
        </p:blipFill>
        <p:spPr>
          <a:xfrm>
            <a:off x="1406750" y="2573725"/>
            <a:ext cx="3481676" cy="3481676"/>
          </a:xfrm>
          <a:prstGeom prst="rect">
            <a:avLst/>
          </a:prstGeom>
          <a:noFill/>
          <a:ln>
            <a:noFill/>
          </a:ln>
        </p:spPr>
      </p:pic>
      <p:sp>
        <p:nvSpPr>
          <p:cNvPr id="748" name="Google Shape;748;p45"/>
          <p:cNvSpPr/>
          <p:nvPr/>
        </p:nvSpPr>
        <p:spPr>
          <a:xfrm>
            <a:off x="5880100" y="816324"/>
            <a:ext cx="45125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Communication Model</a:t>
            </a:r>
            <a:endParaRPr>
              <a:solidFill>
                <a:srgbClr val="3F3F3F"/>
              </a:solidFill>
            </a:endParaRPr>
          </a:p>
        </p:txBody>
      </p:sp>
      <p:grpSp>
        <p:nvGrpSpPr>
          <p:cNvPr id="754" name="Google Shape;754;p54"/>
          <p:cNvGrpSpPr/>
          <p:nvPr/>
        </p:nvGrpSpPr>
        <p:grpSpPr>
          <a:xfrm>
            <a:off x="1241237" y="1278728"/>
            <a:ext cx="13819899" cy="1346053"/>
            <a:chOff x="-82775" y="605030"/>
            <a:chExt cx="14984169" cy="1842394"/>
          </a:xfrm>
        </p:grpSpPr>
        <p:sp>
          <p:nvSpPr>
            <p:cNvPr id="755" name="Google Shape;755;p54"/>
            <p:cNvSpPr/>
            <p:nvPr/>
          </p:nvSpPr>
          <p:spPr>
            <a:xfrm>
              <a:off x="-82775" y="1081900"/>
              <a:ext cx="2254775" cy="1365523"/>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US" sz="2200" b="0" i="0" u="none" strike="noStrike" cap="none">
                  <a:solidFill>
                    <a:srgbClr val="3F3F3F"/>
                  </a:solidFill>
                  <a:latin typeface="Open Sans"/>
                  <a:ea typeface="Open Sans"/>
                  <a:cs typeface="Open Sans"/>
                  <a:sym typeface="Open Sans"/>
                </a:rPr>
                <a:t>Source</a:t>
              </a:r>
              <a:endParaRPr sz="2200" b="0" i="0" u="none" strike="noStrike" cap="none">
                <a:solidFill>
                  <a:srgbClr val="3F3F3F"/>
                </a:solidFill>
                <a:latin typeface="Open Sans"/>
                <a:ea typeface="Open Sans"/>
                <a:cs typeface="Open Sans"/>
                <a:sym typeface="Open Sans"/>
              </a:endParaRPr>
            </a:p>
          </p:txBody>
        </p:sp>
        <p:sp>
          <p:nvSpPr>
            <p:cNvPr id="756" name="Google Shape;756;p54"/>
            <p:cNvSpPr/>
            <p:nvPr/>
          </p:nvSpPr>
          <p:spPr>
            <a:xfrm>
              <a:off x="3111192" y="1087131"/>
              <a:ext cx="2254775" cy="1360293"/>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US" sz="2200" b="0" i="0" u="none" strike="noStrike" cap="none">
                  <a:solidFill>
                    <a:srgbClr val="3F3F3F"/>
                  </a:solidFill>
                  <a:latin typeface="Open Sans"/>
                  <a:ea typeface="Open Sans"/>
                  <a:cs typeface="Open Sans"/>
                  <a:sym typeface="Open Sans"/>
                </a:rPr>
                <a:t>Transmitter</a:t>
              </a:r>
              <a:endParaRPr sz="2200" b="0" i="0" u="none" strike="noStrike" cap="none">
                <a:solidFill>
                  <a:srgbClr val="3F3F3F"/>
                </a:solidFill>
                <a:latin typeface="Open Sans"/>
                <a:ea typeface="Open Sans"/>
                <a:cs typeface="Open Sans"/>
                <a:sym typeface="Open Sans"/>
              </a:endParaRPr>
            </a:p>
          </p:txBody>
        </p:sp>
        <p:sp>
          <p:nvSpPr>
            <p:cNvPr id="757" name="Google Shape;757;p54"/>
            <p:cNvSpPr/>
            <p:nvPr/>
          </p:nvSpPr>
          <p:spPr>
            <a:xfrm>
              <a:off x="5538632" y="1660244"/>
              <a:ext cx="625739" cy="450390"/>
            </a:xfrm>
            <a:prstGeom prst="rightArrow">
              <a:avLst>
                <a:gd name="adj1" fmla="val 60000"/>
                <a:gd name="adj2" fmla="val 50000"/>
              </a:avLst>
            </a:prstGeom>
            <a:solidFill>
              <a:srgbClr val="DF96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58" name="Google Shape;758;p54"/>
            <p:cNvSpPr/>
            <p:nvPr/>
          </p:nvSpPr>
          <p:spPr>
            <a:xfrm>
              <a:off x="6289668" y="1087131"/>
              <a:ext cx="2254775" cy="1360293"/>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US" sz="2200" b="0" i="0" u="none" strike="noStrike" cap="none">
                  <a:solidFill>
                    <a:srgbClr val="3F3F3F"/>
                  </a:solidFill>
                  <a:latin typeface="Open Sans"/>
                  <a:ea typeface="Open Sans"/>
                  <a:cs typeface="Open Sans"/>
                  <a:sym typeface="Open Sans"/>
                </a:rPr>
                <a:t>Transmission System</a:t>
              </a:r>
              <a:endParaRPr sz="2200" b="0" i="0" u="none" strike="noStrike" cap="none">
                <a:solidFill>
                  <a:srgbClr val="3F3F3F"/>
                </a:solidFill>
                <a:latin typeface="Open Sans"/>
                <a:ea typeface="Open Sans"/>
                <a:cs typeface="Open Sans"/>
                <a:sym typeface="Open Sans"/>
              </a:endParaRPr>
            </a:p>
          </p:txBody>
        </p:sp>
        <p:sp>
          <p:nvSpPr>
            <p:cNvPr id="759" name="Google Shape;759;p54"/>
            <p:cNvSpPr/>
            <p:nvPr/>
          </p:nvSpPr>
          <p:spPr>
            <a:xfrm>
              <a:off x="9468143" y="1087131"/>
              <a:ext cx="2254775" cy="1360293"/>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US" sz="2200" b="0" i="0" u="none" strike="noStrike" cap="none">
                  <a:solidFill>
                    <a:srgbClr val="3F3F3F"/>
                  </a:solidFill>
                  <a:latin typeface="Open Sans"/>
                  <a:ea typeface="Open Sans"/>
                  <a:cs typeface="Open Sans"/>
                  <a:sym typeface="Open Sans"/>
                </a:rPr>
                <a:t>Receiver</a:t>
              </a:r>
              <a:endParaRPr sz="2200" b="0" i="0" u="none" strike="noStrike" cap="none">
                <a:solidFill>
                  <a:srgbClr val="3F3F3F"/>
                </a:solidFill>
                <a:latin typeface="Open Sans"/>
                <a:ea typeface="Open Sans"/>
                <a:cs typeface="Open Sans"/>
                <a:sym typeface="Open Sans"/>
              </a:endParaRPr>
            </a:p>
          </p:txBody>
        </p:sp>
        <p:sp>
          <p:nvSpPr>
            <p:cNvPr id="760" name="Google Shape;760;p54"/>
            <p:cNvSpPr/>
            <p:nvPr/>
          </p:nvSpPr>
          <p:spPr>
            <a:xfrm>
              <a:off x="11895729" y="1524700"/>
              <a:ext cx="625594" cy="450435"/>
            </a:xfrm>
            <a:prstGeom prst="rightArrow">
              <a:avLst>
                <a:gd name="adj1" fmla="val 60000"/>
                <a:gd name="adj2" fmla="val 49557"/>
              </a:avLst>
            </a:prstGeom>
            <a:solidFill>
              <a:srgbClr val="DF96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61" name="Google Shape;761;p54"/>
            <p:cNvSpPr txBox="1"/>
            <p:nvPr/>
          </p:nvSpPr>
          <p:spPr>
            <a:xfrm rot="10800000" flipH="1">
              <a:off x="14150796" y="605030"/>
              <a:ext cx="649500" cy="482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200" b="0" i="0" u="none" strike="noStrike" cap="none">
                <a:solidFill>
                  <a:schemeClr val="lt1"/>
                </a:solidFill>
                <a:latin typeface="Open Sans"/>
                <a:ea typeface="Open Sans"/>
                <a:cs typeface="Open Sans"/>
                <a:sym typeface="Open Sans"/>
              </a:endParaRPr>
            </a:p>
          </p:txBody>
        </p:sp>
        <p:sp>
          <p:nvSpPr>
            <p:cNvPr id="762" name="Google Shape;762;p54"/>
            <p:cNvSpPr/>
            <p:nvPr/>
          </p:nvSpPr>
          <p:spPr>
            <a:xfrm>
              <a:off x="12646619" y="1087131"/>
              <a:ext cx="2254775" cy="1360293"/>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US" sz="2200" b="0" i="0" u="none" strike="noStrike" cap="none">
                  <a:solidFill>
                    <a:srgbClr val="3F3F3F"/>
                  </a:solidFill>
                  <a:latin typeface="Open Sans"/>
                  <a:ea typeface="Open Sans"/>
                  <a:cs typeface="Open Sans"/>
                  <a:sym typeface="Open Sans"/>
                </a:rPr>
                <a:t>Destination</a:t>
              </a:r>
              <a:endParaRPr sz="2200" b="0" i="0" u="none" strike="noStrike" cap="none">
                <a:solidFill>
                  <a:srgbClr val="3F3F3F"/>
                </a:solidFill>
                <a:latin typeface="Open Sans"/>
                <a:ea typeface="Open Sans"/>
                <a:cs typeface="Open Sans"/>
                <a:sym typeface="Open Sans"/>
              </a:endParaRPr>
            </a:p>
          </p:txBody>
        </p:sp>
      </p:grpSp>
      <p:graphicFrame>
        <p:nvGraphicFramePr>
          <p:cNvPr id="763" name="Google Shape;763;p54"/>
          <p:cNvGraphicFramePr/>
          <p:nvPr/>
        </p:nvGraphicFramePr>
        <p:xfrm>
          <a:off x="1241236" y="2989735"/>
          <a:ext cx="13819900" cy="5378109"/>
        </p:xfrm>
        <a:graphic>
          <a:graphicData uri="http://schemas.openxmlformats.org/drawingml/2006/table">
            <a:tbl>
              <a:tblPr firstRow="1" bandRow="1">
                <a:noFill/>
                <a:tableStyleId>{7C4EA41A-AC93-46EC-B0FB-2D5DC881A6FB}</a:tableStyleId>
              </a:tblPr>
              <a:tblGrid>
                <a:gridCol w="2351525">
                  <a:extLst>
                    <a:ext uri="{9D8B030D-6E8A-4147-A177-3AD203B41FA5}">
                      <a16:colId xmlns:a16="http://schemas.microsoft.com/office/drawing/2014/main" val="20000"/>
                    </a:ext>
                  </a:extLst>
                </a:gridCol>
                <a:gridCol w="11468375">
                  <a:extLst>
                    <a:ext uri="{9D8B030D-6E8A-4147-A177-3AD203B41FA5}">
                      <a16:colId xmlns:a16="http://schemas.microsoft.com/office/drawing/2014/main" val="20001"/>
                    </a:ext>
                  </a:extLst>
                </a:gridCol>
              </a:tblGrid>
              <a:tr h="541150">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Model</a:t>
                      </a:r>
                      <a:endParaRPr sz="2200" u="none" strike="noStrike" cap="none" dirty="0">
                        <a:solidFill>
                          <a:srgbClr val="3F3F3F"/>
                        </a:solidFill>
                        <a:latin typeface="Open Sans"/>
                        <a:ea typeface="Open Sans"/>
                        <a:cs typeface="Open Sans"/>
                        <a:sym typeface="Open Sans"/>
                      </a:endParaRPr>
                    </a:p>
                  </a:txBody>
                  <a:tcPr marL="91450" marR="91450" marT="45725" marB="457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9AFA3"/>
                    </a:solidFill>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Description</a:t>
                      </a:r>
                      <a:endParaRPr sz="220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9AFA3"/>
                    </a:solidFill>
                  </a:tcPr>
                </a:tc>
                <a:extLst>
                  <a:ext uri="{0D108BD9-81ED-4DB2-BD59-A6C34878D82A}">
                    <a16:rowId xmlns:a16="http://schemas.microsoft.com/office/drawing/2014/main" val="10000"/>
                  </a:ext>
                </a:extLst>
              </a:tr>
              <a:tr h="859925">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Source</a:t>
                      </a:r>
                      <a:endParaRPr sz="2200" u="none" strike="noStrike" cap="none">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9DEC9"/>
                    </a:solidFill>
                  </a:tcPr>
                </a:tc>
                <a:tc>
                  <a:txBody>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Data to be transmitted is generated by devices such as telephones, personal computers, and so on.</a:t>
                      </a:r>
                      <a:endParaRPr sz="2200" u="none" strike="noStrike" cap="none" dirty="0">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9DEC9"/>
                    </a:solidFill>
                  </a:tcPr>
                </a:tc>
                <a:extLst>
                  <a:ext uri="{0D108BD9-81ED-4DB2-BD59-A6C34878D82A}">
                    <a16:rowId xmlns:a16="http://schemas.microsoft.com/office/drawing/2014/main" val="10001"/>
                  </a:ext>
                </a:extLst>
              </a:tr>
              <a:tr h="541150">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Transmitter</a:t>
                      </a:r>
                      <a:endParaRPr sz="2200" u="none" strike="noStrike" cap="none">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100"/>
                        <a:buFont typeface="Arial"/>
                        <a:buNone/>
                      </a:pPr>
                      <a:r>
                        <a:rPr lang="en-US" sz="2200" u="none" strike="noStrike" cap="none" dirty="0">
                          <a:solidFill>
                            <a:srgbClr val="3F3F3F"/>
                          </a:solidFill>
                          <a:latin typeface="Open Sans"/>
                          <a:ea typeface="Open Sans"/>
                          <a:cs typeface="Open Sans"/>
                          <a:sym typeface="Open Sans"/>
                        </a:rPr>
                        <a:t>It transforms and encodes data in a way that electromagnetic waves or signals are produced.</a:t>
                      </a:r>
                      <a:endParaRPr sz="2200" u="none" strike="noStrike" cap="none" dirty="0">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2"/>
                  </a:ext>
                </a:extLst>
              </a:tr>
              <a:tr h="859925">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Transmission System</a:t>
                      </a:r>
                      <a:endParaRPr sz="2200" u="none" strike="noStrike" cap="none">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9DEC9"/>
                    </a:solidFill>
                  </a:tcPr>
                </a:tc>
                <a:tc>
                  <a:txBody>
                    <a:bodyPr/>
                    <a:lstStyle/>
                    <a:p>
                      <a:pPr marL="0" marR="0" lvl="0" indent="0" algn="l" rtl="0">
                        <a:lnSpc>
                          <a:spcPct val="150000"/>
                        </a:lnSpc>
                        <a:spcBef>
                          <a:spcPts val="0"/>
                        </a:spcBef>
                        <a:spcAft>
                          <a:spcPts val="0"/>
                        </a:spcAft>
                        <a:buClr>
                          <a:srgbClr val="000000"/>
                        </a:buClr>
                        <a:buSzPts val="1100"/>
                        <a:buFont typeface="Arial"/>
                        <a:buNone/>
                      </a:pPr>
                      <a:r>
                        <a:rPr lang="en-US" sz="2200" u="none" strike="noStrike" cap="none" dirty="0">
                          <a:solidFill>
                            <a:srgbClr val="3F3F3F"/>
                          </a:solidFill>
                          <a:latin typeface="Open Sans"/>
                          <a:ea typeface="Open Sans"/>
                          <a:cs typeface="Open Sans"/>
                          <a:sym typeface="Open Sans"/>
                        </a:rPr>
                        <a:t>The transmission system is as simple as a single line or as complicated as a complex network that connects source and destination.</a:t>
                      </a:r>
                      <a:endParaRPr sz="2200" u="none" strike="noStrike" cap="none" dirty="0">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9DEC9"/>
                    </a:solidFill>
                  </a:tcPr>
                </a:tc>
                <a:extLst>
                  <a:ext uri="{0D108BD9-81ED-4DB2-BD59-A6C34878D82A}">
                    <a16:rowId xmlns:a16="http://schemas.microsoft.com/office/drawing/2014/main" val="10003"/>
                  </a:ext>
                </a:extLst>
              </a:tr>
              <a:tr h="859925">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Receiver</a:t>
                      </a:r>
                      <a:endParaRPr sz="2200" u="none" strike="noStrike" cap="none">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100"/>
                        <a:buFont typeface="Arial"/>
                        <a:buNone/>
                      </a:pPr>
                      <a:r>
                        <a:rPr lang="en-US" sz="2200" u="none" strike="noStrike" cap="none" dirty="0">
                          <a:solidFill>
                            <a:srgbClr val="3F3F3F"/>
                          </a:solidFill>
                          <a:latin typeface="Open Sans"/>
                          <a:ea typeface="Open Sans"/>
                          <a:cs typeface="Open Sans"/>
                          <a:sym typeface="Open Sans"/>
                        </a:rPr>
                        <a:t>It accepts signals from the transmission system and translates them into a format that the destination can understand.</a:t>
                      </a:r>
                      <a:endParaRPr sz="2200" u="none" strike="noStrike" cap="none" dirty="0">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4"/>
                  </a:ext>
                </a:extLst>
              </a:tr>
              <a:tr h="662175">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Destination</a:t>
                      </a:r>
                      <a:endParaRPr sz="2200" u="none" strike="noStrike" cap="none">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9DEC9"/>
                    </a:solidFill>
                  </a:tcPr>
                </a:tc>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The receiver's data is delivered to the destination.</a:t>
                      </a:r>
                      <a:endParaRPr sz="2200" i="0" u="none" strike="noStrike" cap="none" dirty="0">
                        <a:solidFill>
                          <a:srgbClr val="3F3F3F"/>
                        </a:solidFill>
                        <a:latin typeface="Open Sans"/>
                        <a:ea typeface="Open Sans"/>
                        <a:cs typeface="Open Sans"/>
                        <a:sym typeface="Open Sans"/>
                      </a:endParaRPr>
                    </a:p>
                  </a:txBody>
                  <a:tcPr marL="91450" marR="91450" marT="45725" marB="45725" anchor="ctr">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9DEC9"/>
                    </a:solidFill>
                  </a:tcPr>
                </a:tc>
                <a:extLst>
                  <a:ext uri="{0D108BD9-81ED-4DB2-BD59-A6C34878D82A}">
                    <a16:rowId xmlns:a16="http://schemas.microsoft.com/office/drawing/2014/main" val="10005"/>
                  </a:ext>
                </a:extLst>
              </a:tr>
            </a:tbl>
          </a:graphicData>
        </a:graphic>
      </p:graphicFrame>
      <p:sp>
        <p:nvSpPr>
          <p:cNvPr id="764" name="Google Shape;764;p54"/>
          <p:cNvSpPr/>
          <p:nvPr/>
        </p:nvSpPr>
        <p:spPr>
          <a:xfrm>
            <a:off x="5613400" y="816324"/>
            <a:ext cx="5030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5" name="Google Shape;765;p54"/>
          <p:cNvSpPr/>
          <p:nvPr/>
        </p:nvSpPr>
        <p:spPr>
          <a:xfrm>
            <a:off x="9335592" y="2051341"/>
            <a:ext cx="576985" cy="329088"/>
          </a:xfrm>
          <a:prstGeom prst="rightArrow">
            <a:avLst>
              <a:gd name="adj1" fmla="val 60000"/>
              <a:gd name="adj2" fmla="val 49557"/>
            </a:avLst>
          </a:prstGeom>
          <a:solidFill>
            <a:srgbClr val="DF96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66" name="Google Shape;766;p54"/>
          <p:cNvSpPr/>
          <p:nvPr/>
        </p:nvSpPr>
        <p:spPr>
          <a:xfrm>
            <a:off x="3580890" y="1945863"/>
            <a:ext cx="446760" cy="492244"/>
          </a:xfrm>
          <a:prstGeom prst="rightArrow">
            <a:avLst>
              <a:gd name="adj1" fmla="val 60000"/>
              <a:gd name="adj2" fmla="val 49557"/>
            </a:avLst>
          </a:prstGeom>
          <a:solidFill>
            <a:srgbClr val="DF96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2"/>
          <p:cNvSpPr/>
          <p:nvPr/>
        </p:nvSpPr>
        <p:spPr>
          <a:xfrm>
            <a:off x="1945531" y="1440870"/>
            <a:ext cx="13308105" cy="1068866"/>
          </a:xfrm>
          <a:prstGeom prst="roundRect">
            <a:avLst>
              <a:gd name="adj" fmla="val 16667"/>
            </a:avLst>
          </a:prstGeom>
          <a:solidFill>
            <a:srgbClr val="EFC88B"/>
          </a:solidFill>
          <a:ln w="9525" cap="flat" cmpd="sng">
            <a:solidFill>
              <a:srgbClr val="F4B46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Network topology is the configuration of a network that includes nodes and connecting lines via sender and receiver.</a:t>
            </a:r>
            <a:endParaRPr sz="2200" b="0" i="0" u="none" strike="noStrike" cap="none" dirty="0">
              <a:solidFill>
                <a:srgbClr val="3F3F3F"/>
              </a:solidFill>
              <a:latin typeface="Open Sans"/>
              <a:ea typeface="Open Sans"/>
              <a:cs typeface="Open Sans"/>
              <a:sym typeface="Open Sans"/>
            </a:endParaRPr>
          </a:p>
        </p:txBody>
      </p:sp>
      <p:sp>
        <p:nvSpPr>
          <p:cNvPr id="772" name="Google Shape;772;p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Network Topology</a:t>
            </a:r>
            <a:endParaRPr/>
          </a:p>
        </p:txBody>
      </p:sp>
      <p:sp>
        <p:nvSpPr>
          <p:cNvPr id="773" name="Google Shape;773;p2"/>
          <p:cNvSpPr/>
          <p:nvPr/>
        </p:nvSpPr>
        <p:spPr>
          <a:xfrm>
            <a:off x="6096000" y="816324"/>
            <a:ext cx="4072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74" name="Google Shape;774;p2"/>
          <p:cNvPicPr preferRelativeResize="0"/>
          <p:nvPr/>
        </p:nvPicPr>
        <p:blipFill rotWithShape="1">
          <a:blip r:embed="rId3">
            <a:alphaModFix/>
          </a:blip>
          <a:srcRect/>
          <a:stretch/>
        </p:blipFill>
        <p:spPr>
          <a:xfrm>
            <a:off x="10817158" y="3659666"/>
            <a:ext cx="3309566" cy="3309566"/>
          </a:xfrm>
          <a:prstGeom prst="rect">
            <a:avLst/>
          </a:prstGeom>
          <a:noFill/>
          <a:ln>
            <a:noFill/>
          </a:ln>
        </p:spPr>
      </p:pic>
      <p:pic>
        <p:nvPicPr>
          <p:cNvPr id="775" name="Google Shape;775;p2"/>
          <p:cNvPicPr preferRelativeResize="0"/>
          <p:nvPr/>
        </p:nvPicPr>
        <p:blipFill rotWithShape="1">
          <a:blip r:embed="rId4">
            <a:alphaModFix/>
          </a:blip>
          <a:srcRect/>
          <a:stretch/>
        </p:blipFill>
        <p:spPr>
          <a:xfrm>
            <a:off x="3949430" y="3324699"/>
            <a:ext cx="3309566" cy="33095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Network Topology</a:t>
            </a:r>
            <a:endParaRPr/>
          </a:p>
        </p:txBody>
      </p:sp>
      <p:grpSp>
        <p:nvGrpSpPr>
          <p:cNvPr id="781" name="Google Shape;781;p55"/>
          <p:cNvGrpSpPr/>
          <p:nvPr/>
        </p:nvGrpSpPr>
        <p:grpSpPr>
          <a:xfrm>
            <a:off x="2254160" y="1503568"/>
            <a:ext cx="4329436" cy="7212416"/>
            <a:chOff x="150776" y="-132386"/>
            <a:chExt cx="4329436" cy="7212416"/>
          </a:xfrm>
        </p:grpSpPr>
        <p:sp>
          <p:nvSpPr>
            <p:cNvPr id="782" name="Google Shape;782;p55"/>
            <p:cNvSpPr/>
            <p:nvPr/>
          </p:nvSpPr>
          <p:spPr>
            <a:xfrm>
              <a:off x="150776" y="-132386"/>
              <a:ext cx="2046600" cy="1375500"/>
            </a:xfrm>
            <a:prstGeom prst="roundRect">
              <a:avLst>
                <a:gd name="adj" fmla="val 10000"/>
              </a:avLst>
            </a:prstGeom>
            <a:solidFill>
              <a:srgbClr val="BB582B"/>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5"/>
            <p:cNvSpPr txBox="1"/>
            <p:nvPr/>
          </p:nvSpPr>
          <p:spPr>
            <a:xfrm>
              <a:off x="213909" y="23296"/>
              <a:ext cx="1920334" cy="1092000"/>
            </a:xfrm>
            <a:prstGeom prst="rect">
              <a:avLst/>
            </a:prstGeom>
            <a:noFill/>
            <a:ln>
              <a:noFill/>
            </a:ln>
          </p:spPr>
          <p:txBody>
            <a:bodyPr spcFirstLastPara="1" wrap="square" lIns="34275" tIns="22850" rIns="34275"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200" b="0" i="0" u="none" strike="noStrike" cap="none">
                  <a:solidFill>
                    <a:schemeClr val="lt1"/>
                  </a:solidFill>
                  <a:latin typeface="Open Sans"/>
                  <a:ea typeface="Open Sans"/>
                  <a:cs typeface="Open Sans"/>
                  <a:sym typeface="Open Sans"/>
                </a:rPr>
                <a:t>Based on geographical area covered</a:t>
              </a:r>
              <a:endParaRPr sz="2200" b="0" i="0" u="none" strike="noStrike" cap="none">
                <a:solidFill>
                  <a:schemeClr val="lt1"/>
                </a:solidFill>
                <a:latin typeface="Open Sans"/>
                <a:ea typeface="Open Sans"/>
                <a:cs typeface="Open Sans"/>
                <a:sym typeface="Open Sans"/>
              </a:endParaRPr>
            </a:p>
          </p:txBody>
        </p:sp>
        <p:sp>
          <p:nvSpPr>
            <p:cNvPr id="784" name="Google Shape;784;p55"/>
            <p:cNvSpPr/>
            <p:nvPr/>
          </p:nvSpPr>
          <p:spPr>
            <a:xfrm>
              <a:off x="486674" y="1171353"/>
              <a:ext cx="170100" cy="637800"/>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785" name="Google Shape;785;p55"/>
            <p:cNvSpPr/>
            <p:nvPr/>
          </p:nvSpPr>
          <p:spPr>
            <a:xfrm>
              <a:off x="713801" y="1351776"/>
              <a:ext cx="1360500" cy="850500"/>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5"/>
            <p:cNvSpPr txBox="1"/>
            <p:nvPr/>
          </p:nvSpPr>
          <p:spPr>
            <a:xfrm>
              <a:off x="738758" y="1440121"/>
              <a:ext cx="1310700" cy="800700"/>
            </a:xfrm>
            <a:prstGeom prst="rect">
              <a:avLst/>
            </a:prstGeom>
            <a:noFill/>
            <a:ln>
              <a:noFill/>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LAN</a:t>
              </a:r>
              <a:endParaRPr sz="2200" b="0" i="0" u="none" strike="noStrike" cap="none">
                <a:solidFill>
                  <a:srgbClr val="3F3F3F"/>
                </a:solidFill>
                <a:latin typeface="Open Sans"/>
                <a:ea typeface="Open Sans"/>
                <a:cs typeface="Open Sans"/>
                <a:sym typeface="Open Sans"/>
              </a:endParaRPr>
            </a:p>
          </p:txBody>
        </p:sp>
        <p:sp>
          <p:nvSpPr>
            <p:cNvPr id="787" name="Google Shape;787;p55"/>
            <p:cNvSpPr/>
            <p:nvPr/>
          </p:nvSpPr>
          <p:spPr>
            <a:xfrm>
              <a:off x="486662" y="852416"/>
              <a:ext cx="170100" cy="2101200"/>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788" name="Google Shape;788;p55"/>
            <p:cNvSpPr/>
            <p:nvPr/>
          </p:nvSpPr>
          <p:spPr>
            <a:xfrm>
              <a:off x="713751" y="2437840"/>
              <a:ext cx="1360500" cy="850500"/>
            </a:xfrm>
            <a:prstGeom prst="roundRect">
              <a:avLst>
                <a:gd name="adj" fmla="val 10000"/>
              </a:avLst>
            </a:prstGeom>
            <a:solidFill>
              <a:schemeClr val="lt1">
                <a:alpha val="89019"/>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5"/>
            <p:cNvSpPr txBox="1"/>
            <p:nvPr/>
          </p:nvSpPr>
          <p:spPr>
            <a:xfrm>
              <a:off x="738758" y="2543622"/>
              <a:ext cx="1310700" cy="800700"/>
            </a:xfrm>
            <a:prstGeom prst="rect">
              <a:avLst/>
            </a:prstGeom>
            <a:noFill/>
            <a:ln>
              <a:noFill/>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MAN</a:t>
              </a:r>
              <a:endParaRPr sz="2200" b="0" i="0" u="none" strike="noStrike" cap="none">
                <a:solidFill>
                  <a:srgbClr val="3F3F3F"/>
                </a:solidFill>
                <a:latin typeface="Open Sans"/>
                <a:ea typeface="Open Sans"/>
                <a:cs typeface="Open Sans"/>
                <a:sym typeface="Open Sans"/>
              </a:endParaRPr>
            </a:p>
          </p:txBody>
        </p:sp>
        <p:sp>
          <p:nvSpPr>
            <p:cNvPr id="790" name="Google Shape;790;p55"/>
            <p:cNvSpPr/>
            <p:nvPr/>
          </p:nvSpPr>
          <p:spPr>
            <a:xfrm>
              <a:off x="486674" y="1171278"/>
              <a:ext cx="170100" cy="2763900"/>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791" name="Google Shape;791;p55"/>
            <p:cNvSpPr/>
            <p:nvPr/>
          </p:nvSpPr>
          <p:spPr>
            <a:xfrm>
              <a:off x="713801" y="3606579"/>
              <a:ext cx="1360500" cy="850500"/>
            </a:xfrm>
            <a:prstGeom prst="roundRect">
              <a:avLst>
                <a:gd name="adj" fmla="val 10000"/>
              </a:avLst>
            </a:prstGeom>
            <a:solidFill>
              <a:schemeClr val="lt1">
                <a:alpha val="89019"/>
              </a:schemeClr>
            </a:solidFill>
            <a:ln w="25400" cap="flat" cmpd="sng">
              <a:solidFill>
                <a:srgbClr val="9B835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5"/>
            <p:cNvSpPr txBox="1"/>
            <p:nvPr/>
          </p:nvSpPr>
          <p:spPr>
            <a:xfrm>
              <a:off x="738758" y="3606611"/>
              <a:ext cx="1310700" cy="800700"/>
            </a:xfrm>
            <a:prstGeom prst="rect">
              <a:avLst/>
            </a:prstGeom>
            <a:noFill/>
            <a:ln>
              <a:noFill/>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WAN</a:t>
              </a:r>
              <a:endParaRPr sz="2200" b="0" i="0" u="none" strike="noStrike" cap="none">
                <a:solidFill>
                  <a:srgbClr val="3F3F3F"/>
                </a:solidFill>
                <a:latin typeface="Open Sans"/>
                <a:ea typeface="Open Sans"/>
                <a:cs typeface="Open Sans"/>
                <a:sym typeface="Open Sans"/>
              </a:endParaRPr>
            </a:p>
          </p:txBody>
        </p:sp>
        <p:sp>
          <p:nvSpPr>
            <p:cNvPr id="793" name="Google Shape;793;p55"/>
            <p:cNvSpPr/>
            <p:nvPr/>
          </p:nvSpPr>
          <p:spPr>
            <a:xfrm>
              <a:off x="2316912" y="-132386"/>
              <a:ext cx="2163300" cy="984900"/>
            </a:xfrm>
            <a:prstGeom prst="roundRect">
              <a:avLst>
                <a:gd name="adj" fmla="val 1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55"/>
            <p:cNvSpPr txBox="1"/>
            <p:nvPr/>
          </p:nvSpPr>
          <p:spPr>
            <a:xfrm>
              <a:off x="2316912" y="-130811"/>
              <a:ext cx="2163300" cy="984900"/>
            </a:xfrm>
            <a:prstGeom prst="rect">
              <a:avLst/>
            </a:prstGeom>
            <a:noFill/>
            <a:ln>
              <a:noFill/>
            </a:ln>
          </p:spPr>
          <p:txBody>
            <a:bodyPr spcFirstLastPara="1" wrap="square" lIns="34275" tIns="22850" rIns="34275"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200" b="0" i="0" u="none" strike="noStrike" cap="none">
                  <a:solidFill>
                    <a:schemeClr val="lt1"/>
                  </a:solidFill>
                  <a:latin typeface="Open Sans"/>
                  <a:ea typeface="Open Sans"/>
                  <a:cs typeface="Open Sans"/>
                  <a:sym typeface="Open Sans"/>
                </a:rPr>
                <a:t>Based on Architecture</a:t>
              </a:r>
              <a:endParaRPr sz="2200" b="0" i="0" u="none" strike="noStrike" cap="none">
                <a:solidFill>
                  <a:schemeClr val="lt1"/>
                </a:solidFill>
                <a:latin typeface="Open Sans"/>
                <a:ea typeface="Open Sans"/>
                <a:cs typeface="Open Sans"/>
                <a:sym typeface="Open Sans"/>
              </a:endParaRPr>
            </a:p>
          </p:txBody>
        </p:sp>
        <p:sp>
          <p:nvSpPr>
            <p:cNvPr id="795" name="Google Shape;795;p55"/>
            <p:cNvSpPr/>
            <p:nvPr/>
          </p:nvSpPr>
          <p:spPr>
            <a:xfrm>
              <a:off x="2612639" y="852403"/>
              <a:ext cx="170078" cy="637793"/>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796" name="Google Shape;796;p55"/>
            <p:cNvSpPr/>
            <p:nvPr/>
          </p:nvSpPr>
          <p:spPr>
            <a:xfrm>
              <a:off x="2782717" y="1065001"/>
              <a:ext cx="1360626" cy="850391"/>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5"/>
            <p:cNvSpPr txBox="1"/>
            <p:nvPr/>
          </p:nvSpPr>
          <p:spPr>
            <a:xfrm>
              <a:off x="2807624" y="1089908"/>
              <a:ext cx="1310700" cy="800700"/>
            </a:xfrm>
            <a:prstGeom prst="rect">
              <a:avLst/>
            </a:prstGeom>
            <a:noFill/>
            <a:ln w="9525" cap="flat" cmpd="sng">
              <a:solidFill>
                <a:schemeClr val="accent5"/>
              </a:solidFill>
              <a:prstDash val="solid"/>
              <a:round/>
              <a:headEnd type="none" w="sm" len="sm"/>
              <a:tailEnd type="none" w="sm" len="sm"/>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Bus Topology</a:t>
              </a:r>
              <a:endParaRPr sz="2200" b="0" i="0" u="none" strike="noStrike" cap="none">
                <a:solidFill>
                  <a:srgbClr val="3F3F3F"/>
                </a:solidFill>
                <a:latin typeface="Open Sans"/>
                <a:ea typeface="Open Sans"/>
                <a:cs typeface="Open Sans"/>
                <a:sym typeface="Open Sans"/>
              </a:endParaRPr>
            </a:p>
          </p:txBody>
        </p:sp>
        <p:sp>
          <p:nvSpPr>
            <p:cNvPr id="798" name="Google Shape;798;p55"/>
            <p:cNvSpPr/>
            <p:nvPr/>
          </p:nvSpPr>
          <p:spPr>
            <a:xfrm>
              <a:off x="2612639" y="852403"/>
              <a:ext cx="170078" cy="1700782"/>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799" name="Google Shape;799;p55"/>
            <p:cNvSpPr/>
            <p:nvPr/>
          </p:nvSpPr>
          <p:spPr>
            <a:xfrm>
              <a:off x="2782717" y="2127990"/>
              <a:ext cx="1360626" cy="850391"/>
            </a:xfrm>
            <a:prstGeom prst="roundRect">
              <a:avLst>
                <a:gd name="adj" fmla="val 10000"/>
              </a:avLst>
            </a:prstGeom>
            <a:solidFill>
              <a:schemeClr val="lt1">
                <a:alpha val="89019"/>
              </a:schemeClr>
            </a:solid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55"/>
            <p:cNvSpPr txBox="1"/>
            <p:nvPr/>
          </p:nvSpPr>
          <p:spPr>
            <a:xfrm>
              <a:off x="2807624" y="2152897"/>
              <a:ext cx="1310700" cy="800700"/>
            </a:xfrm>
            <a:prstGeom prst="rect">
              <a:avLst/>
            </a:prstGeom>
            <a:noFill/>
            <a:ln w="9525" cap="flat" cmpd="sng">
              <a:solidFill>
                <a:schemeClr val="accent5"/>
              </a:solidFill>
              <a:prstDash val="solid"/>
              <a:round/>
              <a:headEnd type="none" w="sm" len="sm"/>
              <a:tailEnd type="none" w="sm" len="sm"/>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Star Topology</a:t>
              </a:r>
              <a:endParaRPr sz="2200" b="0" i="0" u="none" strike="noStrike" cap="none">
                <a:solidFill>
                  <a:srgbClr val="3F3F3F"/>
                </a:solidFill>
                <a:latin typeface="Open Sans"/>
                <a:ea typeface="Open Sans"/>
                <a:cs typeface="Open Sans"/>
                <a:sym typeface="Open Sans"/>
              </a:endParaRPr>
            </a:p>
          </p:txBody>
        </p:sp>
        <p:sp>
          <p:nvSpPr>
            <p:cNvPr id="801" name="Google Shape;801;p55"/>
            <p:cNvSpPr/>
            <p:nvPr/>
          </p:nvSpPr>
          <p:spPr>
            <a:xfrm>
              <a:off x="2612639" y="852403"/>
              <a:ext cx="170078" cy="2763771"/>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802" name="Google Shape;802;p55"/>
            <p:cNvSpPr/>
            <p:nvPr/>
          </p:nvSpPr>
          <p:spPr>
            <a:xfrm>
              <a:off x="2782717" y="3190979"/>
              <a:ext cx="1360626" cy="850391"/>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55"/>
            <p:cNvSpPr txBox="1"/>
            <p:nvPr/>
          </p:nvSpPr>
          <p:spPr>
            <a:xfrm>
              <a:off x="2807624" y="3215886"/>
              <a:ext cx="1310700" cy="800700"/>
            </a:xfrm>
            <a:prstGeom prst="rect">
              <a:avLst/>
            </a:prstGeom>
            <a:noFill/>
            <a:ln w="9525" cap="flat" cmpd="sng">
              <a:solidFill>
                <a:schemeClr val="accent5"/>
              </a:solidFill>
              <a:prstDash val="solid"/>
              <a:round/>
              <a:headEnd type="none" w="sm" len="sm"/>
              <a:tailEnd type="none" w="sm" len="sm"/>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Ring Topology</a:t>
              </a:r>
              <a:endParaRPr sz="2200" b="0" i="0" u="none" strike="noStrike" cap="none">
                <a:solidFill>
                  <a:srgbClr val="3F3F3F"/>
                </a:solidFill>
                <a:latin typeface="Open Sans"/>
                <a:ea typeface="Open Sans"/>
                <a:cs typeface="Open Sans"/>
                <a:sym typeface="Open Sans"/>
              </a:endParaRPr>
            </a:p>
          </p:txBody>
        </p:sp>
        <p:sp>
          <p:nvSpPr>
            <p:cNvPr id="804" name="Google Shape;804;p55"/>
            <p:cNvSpPr/>
            <p:nvPr/>
          </p:nvSpPr>
          <p:spPr>
            <a:xfrm>
              <a:off x="2612639" y="852403"/>
              <a:ext cx="170078" cy="3826761"/>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805" name="Google Shape;805;p55"/>
            <p:cNvSpPr/>
            <p:nvPr/>
          </p:nvSpPr>
          <p:spPr>
            <a:xfrm>
              <a:off x="2782717" y="4253969"/>
              <a:ext cx="1360626" cy="850391"/>
            </a:xfrm>
            <a:prstGeom prst="roundRect">
              <a:avLst>
                <a:gd name="adj" fmla="val 10000"/>
              </a:avLst>
            </a:prstGeom>
            <a:solidFill>
              <a:schemeClr val="lt1">
                <a:alpha val="89019"/>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5"/>
            <p:cNvSpPr txBox="1"/>
            <p:nvPr/>
          </p:nvSpPr>
          <p:spPr>
            <a:xfrm>
              <a:off x="2807624" y="4278876"/>
              <a:ext cx="1310700" cy="800700"/>
            </a:xfrm>
            <a:prstGeom prst="rect">
              <a:avLst/>
            </a:prstGeom>
            <a:noFill/>
            <a:ln w="9525" cap="flat" cmpd="sng">
              <a:solidFill>
                <a:schemeClr val="accent5"/>
              </a:solidFill>
              <a:prstDash val="solid"/>
              <a:round/>
              <a:headEnd type="none" w="sm" len="sm"/>
              <a:tailEnd type="none" w="sm" len="sm"/>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Tree Topology</a:t>
              </a:r>
              <a:endParaRPr sz="2200" b="0" i="0" u="none" strike="noStrike" cap="none">
                <a:solidFill>
                  <a:srgbClr val="3F3F3F"/>
                </a:solidFill>
                <a:latin typeface="Open Sans"/>
                <a:ea typeface="Open Sans"/>
                <a:cs typeface="Open Sans"/>
                <a:sym typeface="Open Sans"/>
              </a:endParaRPr>
            </a:p>
          </p:txBody>
        </p:sp>
        <p:sp>
          <p:nvSpPr>
            <p:cNvPr id="807" name="Google Shape;807;p55"/>
            <p:cNvSpPr/>
            <p:nvPr/>
          </p:nvSpPr>
          <p:spPr>
            <a:xfrm>
              <a:off x="2612639" y="852403"/>
              <a:ext cx="170078" cy="4889750"/>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808" name="Google Shape;808;p55"/>
            <p:cNvSpPr/>
            <p:nvPr/>
          </p:nvSpPr>
          <p:spPr>
            <a:xfrm>
              <a:off x="2782717" y="5316958"/>
              <a:ext cx="1360626" cy="850391"/>
            </a:xfrm>
            <a:prstGeom prst="roundRect">
              <a:avLst>
                <a:gd name="adj" fmla="val 10000"/>
              </a:avLst>
            </a:prstGeom>
            <a:solidFill>
              <a:schemeClr val="lt1">
                <a:alpha val="89019"/>
              </a:schemeClr>
            </a:solidFill>
            <a:ln w="25400" cap="flat" cmpd="sng">
              <a:solidFill>
                <a:srgbClr val="9B835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5"/>
            <p:cNvSpPr txBox="1"/>
            <p:nvPr/>
          </p:nvSpPr>
          <p:spPr>
            <a:xfrm>
              <a:off x="2807624" y="5341865"/>
              <a:ext cx="1310700" cy="800700"/>
            </a:xfrm>
            <a:prstGeom prst="rect">
              <a:avLst/>
            </a:prstGeom>
            <a:noFill/>
            <a:ln w="9525" cap="flat" cmpd="sng">
              <a:solidFill>
                <a:schemeClr val="accent5"/>
              </a:solidFill>
              <a:prstDash val="solid"/>
              <a:round/>
              <a:headEnd type="none" w="sm" len="sm"/>
              <a:tailEnd type="none" w="sm" len="sm"/>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Mesh Topology</a:t>
              </a:r>
              <a:endParaRPr sz="2200" b="0" i="0" u="none" strike="noStrike" cap="none">
                <a:solidFill>
                  <a:srgbClr val="3F3F3F"/>
                </a:solidFill>
                <a:latin typeface="Open Sans"/>
                <a:ea typeface="Open Sans"/>
                <a:cs typeface="Open Sans"/>
                <a:sym typeface="Open Sans"/>
              </a:endParaRPr>
            </a:p>
          </p:txBody>
        </p:sp>
        <p:sp>
          <p:nvSpPr>
            <p:cNvPr id="810" name="Google Shape;810;p55"/>
            <p:cNvSpPr/>
            <p:nvPr/>
          </p:nvSpPr>
          <p:spPr>
            <a:xfrm>
              <a:off x="2612639" y="852403"/>
              <a:ext cx="170078" cy="5952739"/>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sp>
          <p:nvSpPr>
            <p:cNvPr id="811" name="Google Shape;811;p55"/>
            <p:cNvSpPr/>
            <p:nvPr/>
          </p:nvSpPr>
          <p:spPr>
            <a:xfrm>
              <a:off x="2782717" y="6379948"/>
              <a:ext cx="1360626" cy="700082"/>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55"/>
            <p:cNvSpPr txBox="1"/>
            <p:nvPr/>
          </p:nvSpPr>
          <p:spPr>
            <a:xfrm>
              <a:off x="2807624" y="6404854"/>
              <a:ext cx="1310700" cy="675175"/>
            </a:xfrm>
            <a:prstGeom prst="rect">
              <a:avLst/>
            </a:prstGeom>
            <a:noFill/>
            <a:ln w="9525" cap="flat" cmpd="sng">
              <a:solidFill>
                <a:schemeClr val="accent5"/>
              </a:solidFill>
              <a:prstDash val="solid"/>
              <a:round/>
              <a:headEnd type="none" w="sm" len="sm"/>
              <a:tailEnd type="none" w="sm" len="sm"/>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Hybrid Topology</a:t>
              </a:r>
              <a:endParaRPr sz="2200" b="0" i="0" u="none" strike="noStrike" cap="none">
                <a:solidFill>
                  <a:srgbClr val="3F3F3F"/>
                </a:solidFill>
                <a:latin typeface="Open Sans"/>
                <a:ea typeface="Open Sans"/>
                <a:cs typeface="Open Sans"/>
                <a:sym typeface="Open Sans"/>
              </a:endParaRPr>
            </a:p>
          </p:txBody>
        </p:sp>
      </p:grpSp>
      <p:sp>
        <p:nvSpPr>
          <p:cNvPr id="813" name="Google Shape;813;p55"/>
          <p:cNvSpPr/>
          <p:nvPr/>
        </p:nvSpPr>
        <p:spPr>
          <a:xfrm>
            <a:off x="6096000" y="816324"/>
            <a:ext cx="4072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4" name="Google Shape;814;p55"/>
          <p:cNvSpPr/>
          <p:nvPr/>
        </p:nvSpPr>
        <p:spPr>
          <a:xfrm>
            <a:off x="7836027" y="2799662"/>
            <a:ext cx="7067747" cy="3293371"/>
          </a:xfrm>
          <a:prstGeom prst="roundRect">
            <a:avLst>
              <a:gd name="adj" fmla="val 16667"/>
            </a:avLst>
          </a:prstGeom>
          <a:solidFill>
            <a:srgbClr val="EFC88B"/>
          </a:solidFill>
          <a:ln w="9525" cap="flat" cmpd="sng">
            <a:solidFill>
              <a:srgbClr val="F4B469"/>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42857"/>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They are divided into two categories:</a:t>
            </a:r>
            <a:endParaRPr dirty="0"/>
          </a:p>
          <a:p>
            <a:pPr marL="800100" marR="0" lvl="1" indent="-342900" algn="just" rtl="0">
              <a:lnSpc>
                <a:spcPct val="142857"/>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Geographical areas covered</a:t>
            </a:r>
            <a:endParaRPr dirty="0"/>
          </a:p>
          <a:p>
            <a:pPr marL="800100" marR="0" lvl="1" indent="-342900" algn="just" rtl="0">
              <a:lnSpc>
                <a:spcPct val="142857"/>
              </a:lnSpc>
              <a:spcBef>
                <a:spcPts val="50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Network architecture</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6"/>
          <p:cNvSpPr/>
          <p:nvPr/>
        </p:nvSpPr>
        <p:spPr>
          <a:xfrm>
            <a:off x="1858975" y="1317925"/>
            <a:ext cx="12584400" cy="1263000"/>
          </a:xfrm>
          <a:prstGeom prst="roundRect">
            <a:avLst>
              <a:gd name="adj" fmla="val 16667"/>
            </a:avLst>
          </a:prstGeom>
          <a:solidFill>
            <a:schemeClr val="lt2"/>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6"/>
          <p:cNvSpPr txBox="1">
            <a:spLocks noGrp="1"/>
          </p:cNvSpPr>
          <p:nvPr>
            <p:ph type="body" idx="1"/>
          </p:nvPr>
        </p:nvSpPr>
        <p:spPr>
          <a:xfrm>
            <a:off x="1858975" y="1317925"/>
            <a:ext cx="12584400" cy="1263000"/>
          </a:xfrm>
          <a:prstGeom prst="rect">
            <a:avLst/>
          </a:prstGeom>
          <a:noFill/>
          <a:ln>
            <a:noFill/>
          </a:ln>
        </p:spPr>
        <p:txBody>
          <a:bodyPr spcFirstLastPara="1" wrap="square" lIns="91425" tIns="0" rIns="91425" bIns="0" anchor="ctr" anchorCtr="0">
            <a:noAutofit/>
          </a:bodyPr>
          <a:lstStyle/>
          <a:p>
            <a:pPr marL="0" lvl="0" indent="0" algn="ctr" rtl="0">
              <a:lnSpc>
                <a:spcPct val="142857"/>
              </a:lnSpc>
              <a:spcBef>
                <a:spcPts val="1000"/>
              </a:spcBef>
              <a:spcAft>
                <a:spcPts val="0"/>
              </a:spcAft>
              <a:buSzPts val="2800"/>
              <a:buNone/>
            </a:pPr>
            <a:r>
              <a:rPr lang="en-US" dirty="0">
                <a:solidFill>
                  <a:srgbClr val="3F3F3F"/>
                </a:solidFill>
              </a:rPr>
              <a:t>Bus topology is a network type in which every computer and network device is connected to single cable. When it has exactly two endpoints, then it is called Linear Bus topology.</a:t>
            </a:r>
            <a:endParaRPr dirty="0">
              <a:solidFill>
                <a:srgbClr val="3F3F3F"/>
              </a:solidFill>
            </a:endParaRPr>
          </a:p>
        </p:txBody>
      </p:sp>
      <p:sp>
        <p:nvSpPr>
          <p:cNvPr id="821" name="Google Shape;821;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Bus Topology</a:t>
            </a:r>
            <a:endParaRPr>
              <a:solidFill>
                <a:srgbClr val="3F3F3F"/>
              </a:solidFill>
            </a:endParaRPr>
          </a:p>
        </p:txBody>
      </p:sp>
      <p:pic>
        <p:nvPicPr>
          <p:cNvPr id="822" name="Google Shape;822;p56"/>
          <p:cNvPicPr preferRelativeResize="0"/>
          <p:nvPr/>
        </p:nvPicPr>
        <p:blipFill rotWithShape="1">
          <a:blip r:embed="rId3">
            <a:alphaModFix/>
          </a:blip>
          <a:srcRect/>
          <a:stretch/>
        </p:blipFill>
        <p:spPr>
          <a:xfrm>
            <a:off x="1858975" y="3402999"/>
            <a:ext cx="12809549" cy="3233675"/>
          </a:xfrm>
          <a:prstGeom prst="rect">
            <a:avLst/>
          </a:prstGeom>
          <a:noFill/>
          <a:ln>
            <a:noFill/>
          </a:ln>
        </p:spPr>
      </p:pic>
      <p:sp>
        <p:nvSpPr>
          <p:cNvPr id="823" name="Google Shape;823;p56"/>
          <p:cNvSpPr/>
          <p:nvPr/>
        </p:nvSpPr>
        <p:spPr>
          <a:xfrm>
            <a:off x="6667501" y="816324"/>
            <a:ext cx="2932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1ea2f3a84f_1_377"/>
          <p:cNvSpPr/>
          <p:nvPr/>
        </p:nvSpPr>
        <p:spPr>
          <a:xfrm>
            <a:off x="8694504" y="4375864"/>
            <a:ext cx="6357900" cy="2551426"/>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g11ea2f3a84f_1_377"/>
          <p:cNvSpPr/>
          <p:nvPr/>
        </p:nvSpPr>
        <p:spPr>
          <a:xfrm>
            <a:off x="1612704" y="4237729"/>
            <a:ext cx="6357900" cy="2668909"/>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11ea2f3a84f_1_3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Bus Topology</a:t>
            </a:r>
            <a:endParaRPr>
              <a:solidFill>
                <a:srgbClr val="3F3F3F"/>
              </a:solidFill>
            </a:endParaRPr>
          </a:p>
        </p:txBody>
      </p:sp>
      <p:sp>
        <p:nvSpPr>
          <p:cNvPr id="831" name="Google Shape;831;g11ea2f3a84f_1_377"/>
          <p:cNvSpPr/>
          <p:nvPr/>
        </p:nvSpPr>
        <p:spPr>
          <a:xfrm>
            <a:off x="1612779" y="3800814"/>
            <a:ext cx="6357900" cy="2724586"/>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g11ea2f3a84f_1_377"/>
          <p:cNvSpPr/>
          <p:nvPr/>
        </p:nvSpPr>
        <p:spPr>
          <a:xfrm>
            <a:off x="2094767" y="3037264"/>
            <a:ext cx="5465100" cy="1030829"/>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Advantages</a:t>
            </a:r>
            <a:endParaRPr sz="2200" b="1" i="0" u="none" strike="noStrike" cap="none" dirty="0">
              <a:solidFill>
                <a:srgbClr val="3F3F3F"/>
              </a:solidFill>
              <a:latin typeface="Open Sans"/>
              <a:ea typeface="Open Sans"/>
              <a:cs typeface="Open Sans"/>
              <a:sym typeface="Open Sans"/>
            </a:endParaRPr>
          </a:p>
        </p:txBody>
      </p:sp>
      <p:sp>
        <p:nvSpPr>
          <p:cNvPr id="833" name="Google Shape;833;g11ea2f3a84f_1_377"/>
          <p:cNvSpPr/>
          <p:nvPr/>
        </p:nvSpPr>
        <p:spPr>
          <a:xfrm>
            <a:off x="8694529" y="3684739"/>
            <a:ext cx="6357900" cy="2758298"/>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11ea2f3a84f_1_377"/>
          <p:cNvSpPr/>
          <p:nvPr/>
        </p:nvSpPr>
        <p:spPr>
          <a:xfrm>
            <a:off x="9105167" y="3037264"/>
            <a:ext cx="5465100" cy="1030829"/>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Disadvantages</a:t>
            </a:r>
            <a:endParaRPr sz="2200" b="1" i="0" u="none" strike="noStrike" cap="none" dirty="0">
              <a:solidFill>
                <a:srgbClr val="3F3F3F"/>
              </a:solidFill>
              <a:latin typeface="Open Sans"/>
              <a:ea typeface="Open Sans"/>
              <a:cs typeface="Open Sans"/>
              <a:sym typeface="Open Sans"/>
            </a:endParaRPr>
          </a:p>
        </p:txBody>
      </p:sp>
      <p:sp>
        <p:nvSpPr>
          <p:cNvPr id="835" name="Google Shape;835;g11ea2f3a84f_1_377"/>
          <p:cNvSpPr txBox="1"/>
          <p:nvPr/>
        </p:nvSpPr>
        <p:spPr>
          <a:xfrm>
            <a:off x="1827004" y="4704439"/>
            <a:ext cx="5857800" cy="12006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It is easy to set up.</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The bus uses less cabling than the mesh, star, and tree topologies.</a:t>
            </a:r>
            <a:endParaRPr sz="2200" b="0" i="0" u="none" strike="noStrike" cap="none" dirty="0">
              <a:solidFill>
                <a:srgbClr val="3F3F3F"/>
              </a:solidFill>
              <a:latin typeface="Open Sans"/>
              <a:ea typeface="Open Sans"/>
              <a:cs typeface="Open Sans"/>
              <a:sym typeface="Open Sans"/>
            </a:endParaRPr>
          </a:p>
        </p:txBody>
      </p:sp>
      <p:sp>
        <p:nvSpPr>
          <p:cNvPr id="836" name="Google Shape;836;g11ea2f3a84f_1_377"/>
          <p:cNvSpPr txBox="1"/>
          <p:nvPr/>
        </p:nvSpPr>
        <p:spPr>
          <a:xfrm>
            <a:off x="8864179" y="4631364"/>
            <a:ext cx="6018600" cy="15393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Reconfiguring and isolating errors is difficult.</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All communication is disrupted when a bus cable malfunctions or breaks.</a:t>
            </a:r>
            <a:endParaRPr sz="2200" b="0" i="0" u="none" strike="noStrike" cap="none" dirty="0">
              <a:solidFill>
                <a:srgbClr val="3F3F3F"/>
              </a:solidFill>
              <a:latin typeface="Open Sans"/>
              <a:ea typeface="Open Sans"/>
              <a:cs typeface="Open Sans"/>
              <a:sym typeface="Open Sans"/>
            </a:endParaRPr>
          </a:p>
        </p:txBody>
      </p:sp>
      <p:sp>
        <p:nvSpPr>
          <p:cNvPr id="837" name="Google Shape;837;g11ea2f3a84f_1_377"/>
          <p:cNvSpPr/>
          <p:nvPr/>
        </p:nvSpPr>
        <p:spPr>
          <a:xfrm>
            <a:off x="6667501" y="816352"/>
            <a:ext cx="2932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8" name="Google Shape;838;g11ea2f3a84f_1_377"/>
          <p:cNvSpPr txBox="1"/>
          <p:nvPr/>
        </p:nvSpPr>
        <p:spPr>
          <a:xfrm>
            <a:off x="3036873" y="1402558"/>
            <a:ext cx="1050587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advantages and disadvantages of bus topology are: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g11d8b0d4580_0_1302"/>
          <p:cNvPicPr preferRelativeResize="0"/>
          <p:nvPr/>
        </p:nvPicPr>
        <p:blipFill rotWithShape="1">
          <a:blip r:embed="rId3">
            <a:alphaModFix/>
          </a:blip>
          <a:srcRect/>
          <a:stretch/>
        </p:blipFill>
        <p:spPr>
          <a:xfrm>
            <a:off x="759394" y="3059298"/>
            <a:ext cx="457200" cy="457200"/>
          </a:xfrm>
          <a:prstGeom prst="rect">
            <a:avLst/>
          </a:prstGeom>
          <a:noFill/>
          <a:ln>
            <a:noFill/>
          </a:ln>
        </p:spPr>
      </p:pic>
      <p:pic>
        <p:nvPicPr>
          <p:cNvPr id="366" name="Google Shape;366;g11d8b0d4580_0_1302"/>
          <p:cNvPicPr preferRelativeResize="0"/>
          <p:nvPr/>
        </p:nvPicPr>
        <p:blipFill rotWithShape="1">
          <a:blip r:embed="rId3">
            <a:alphaModFix/>
          </a:blip>
          <a:srcRect/>
          <a:stretch/>
        </p:blipFill>
        <p:spPr>
          <a:xfrm>
            <a:off x="759393" y="4249877"/>
            <a:ext cx="457200" cy="457200"/>
          </a:xfrm>
          <a:prstGeom prst="rect">
            <a:avLst/>
          </a:prstGeom>
          <a:noFill/>
          <a:ln>
            <a:noFill/>
          </a:ln>
        </p:spPr>
      </p:pic>
      <p:pic>
        <p:nvPicPr>
          <p:cNvPr id="367" name="Google Shape;367;g11d8b0d4580_0_1302"/>
          <p:cNvPicPr preferRelativeResize="0"/>
          <p:nvPr/>
        </p:nvPicPr>
        <p:blipFill rotWithShape="1">
          <a:blip r:embed="rId3">
            <a:alphaModFix/>
          </a:blip>
          <a:srcRect/>
          <a:stretch/>
        </p:blipFill>
        <p:spPr>
          <a:xfrm>
            <a:off x="759392" y="5442574"/>
            <a:ext cx="457200" cy="457200"/>
          </a:xfrm>
          <a:prstGeom prst="rect">
            <a:avLst/>
          </a:prstGeom>
          <a:noFill/>
          <a:ln>
            <a:noFill/>
          </a:ln>
        </p:spPr>
      </p:pic>
      <p:pic>
        <p:nvPicPr>
          <p:cNvPr id="368" name="Google Shape;368;g11d8b0d4580_0_1302"/>
          <p:cNvPicPr preferRelativeResize="0"/>
          <p:nvPr/>
        </p:nvPicPr>
        <p:blipFill rotWithShape="1">
          <a:blip r:embed="rId3">
            <a:alphaModFix/>
          </a:blip>
          <a:srcRect/>
          <a:stretch/>
        </p:blipFill>
        <p:spPr>
          <a:xfrm>
            <a:off x="759391" y="6636358"/>
            <a:ext cx="457200" cy="457200"/>
          </a:xfrm>
          <a:prstGeom prst="rect">
            <a:avLst/>
          </a:prstGeom>
          <a:noFill/>
          <a:ln>
            <a:noFill/>
          </a:ln>
        </p:spPr>
      </p:pic>
      <p:sp>
        <p:nvSpPr>
          <p:cNvPr id="369" name="Google Shape;369;g11d8b0d4580_0_1302"/>
          <p:cNvSpPr txBox="1">
            <a:spLocks noGrp="1"/>
          </p:cNvSpPr>
          <p:nvPr>
            <p:ph type="body" idx="1"/>
          </p:nvPr>
        </p:nvSpPr>
        <p:spPr>
          <a:xfrm>
            <a:off x="1327975" y="3059296"/>
            <a:ext cx="8229600" cy="457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solidFill>
                  <a:srgbClr val="3F3F3F"/>
                </a:solidFill>
              </a:rPr>
              <a:t>Elaborate Computer Fundamentals</a:t>
            </a:r>
            <a:endParaRPr>
              <a:solidFill>
                <a:srgbClr val="3F3F3F"/>
              </a:solidFill>
            </a:endParaRPr>
          </a:p>
        </p:txBody>
      </p:sp>
      <p:sp>
        <p:nvSpPr>
          <p:cNvPr id="370" name="Google Shape;370;g11d8b0d4580_0_1302"/>
          <p:cNvSpPr txBox="1">
            <a:spLocks noGrp="1"/>
          </p:cNvSpPr>
          <p:nvPr>
            <p:ph type="body" idx="2"/>
          </p:nvPr>
        </p:nvSpPr>
        <p:spPr>
          <a:xfrm>
            <a:off x="1327975" y="4263621"/>
            <a:ext cx="8229600" cy="457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3F3F3F"/>
                </a:solidFill>
              </a:rPr>
              <a:t>Elaborate Operating System</a:t>
            </a:r>
            <a:endParaRPr>
              <a:solidFill>
                <a:srgbClr val="3F3F3F"/>
              </a:solidFill>
            </a:endParaRPr>
          </a:p>
        </p:txBody>
      </p:sp>
      <p:sp>
        <p:nvSpPr>
          <p:cNvPr id="371" name="Google Shape;371;g11d8b0d4580_0_1302"/>
          <p:cNvSpPr txBox="1">
            <a:spLocks noGrp="1"/>
          </p:cNvSpPr>
          <p:nvPr>
            <p:ph type="body" idx="3"/>
          </p:nvPr>
        </p:nvSpPr>
        <p:spPr>
          <a:xfrm>
            <a:off x="1327975" y="5456948"/>
            <a:ext cx="8229600" cy="457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3F3F3F"/>
                </a:solidFill>
              </a:rPr>
              <a:t>Classify Network Fundamentals </a:t>
            </a:r>
            <a:endParaRPr>
              <a:solidFill>
                <a:srgbClr val="3F3F3F"/>
              </a:solidFill>
            </a:endParaRPr>
          </a:p>
        </p:txBody>
      </p:sp>
      <p:sp>
        <p:nvSpPr>
          <p:cNvPr id="372" name="Google Shape;372;g11d8b0d4580_0_1302"/>
          <p:cNvSpPr txBox="1">
            <a:spLocks noGrp="1"/>
          </p:cNvSpPr>
          <p:nvPr>
            <p:ph type="body" idx="4"/>
          </p:nvPr>
        </p:nvSpPr>
        <p:spPr>
          <a:xfrm>
            <a:off x="1327975" y="6650275"/>
            <a:ext cx="8229600" cy="457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3F3F3F"/>
                </a:solidFill>
              </a:rPr>
              <a:t>Explain Computer Security</a:t>
            </a:r>
            <a:endParaRPr>
              <a:solidFill>
                <a:srgbClr val="3F3F3F"/>
              </a:solidFill>
            </a:endParaRPr>
          </a:p>
        </p:txBody>
      </p:sp>
      <p:sp>
        <p:nvSpPr>
          <p:cNvPr id="373" name="Google Shape;373;g11d8b0d4580_0_1302"/>
          <p:cNvSpPr txBox="1"/>
          <p:nvPr/>
        </p:nvSpPr>
        <p:spPr>
          <a:xfrm>
            <a:off x="989500" y="1834825"/>
            <a:ext cx="71385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57"/>
          <p:cNvSpPr/>
          <p:nvPr/>
        </p:nvSpPr>
        <p:spPr>
          <a:xfrm>
            <a:off x="1442872" y="1381825"/>
            <a:ext cx="13416600" cy="1344600"/>
          </a:xfrm>
          <a:prstGeom prst="roundRect">
            <a:avLst>
              <a:gd name="adj" fmla="val 16667"/>
            </a:avLst>
          </a:prstGeom>
          <a:solidFill>
            <a:srgbClr val="F9DEC9"/>
          </a:solidFill>
          <a:ln w="9525" cap="flat" cmpd="sng">
            <a:solidFill>
              <a:srgbClr val="F4DBD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57"/>
          <p:cNvSpPr txBox="1">
            <a:spLocks noGrp="1"/>
          </p:cNvSpPr>
          <p:nvPr>
            <p:ph type="body" idx="1"/>
          </p:nvPr>
        </p:nvSpPr>
        <p:spPr>
          <a:xfrm>
            <a:off x="1673510" y="1402457"/>
            <a:ext cx="12903900" cy="1323968"/>
          </a:xfrm>
          <a:prstGeom prst="rect">
            <a:avLst/>
          </a:prstGeom>
          <a:noFill/>
          <a:ln w="9525" cap="flat" cmpd="sng">
            <a:solidFill>
              <a:srgbClr val="F9DEC9"/>
            </a:solidFill>
            <a:prstDash val="solid"/>
            <a:round/>
            <a:headEnd type="none" w="sm" len="sm"/>
            <a:tailEnd type="none" w="sm" len="sm"/>
          </a:ln>
        </p:spPr>
        <p:txBody>
          <a:bodyPr spcFirstLastPara="1" wrap="square" lIns="91425" tIns="0" rIns="91425" bIns="0" anchor="ctr" anchorCtr="0">
            <a:noAutofit/>
          </a:bodyPr>
          <a:lstStyle/>
          <a:p>
            <a:pPr marL="457200" lvl="0" indent="0" algn="ctr" rtl="0">
              <a:lnSpc>
                <a:spcPct val="142857"/>
              </a:lnSpc>
              <a:spcBef>
                <a:spcPts val="1000"/>
              </a:spcBef>
              <a:spcAft>
                <a:spcPts val="0"/>
              </a:spcAft>
              <a:buSzPts val="2800"/>
              <a:buNone/>
            </a:pPr>
            <a:r>
              <a:rPr lang="en-US" dirty="0">
                <a:solidFill>
                  <a:srgbClr val="3F3F3F"/>
                </a:solidFill>
              </a:rPr>
              <a:t>Ring topology is called so because </a:t>
            </a:r>
            <a:r>
              <a:rPr lang="en-US" dirty="0"/>
              <a:t>one computer</a:t>
            </a:r>
            <a:r>
              <a:rPr lang="en-US" dirty="0">
                <a:solidFill>
                  <a:srgbClr val="3F3F3F"/>
                </a:solidFill>
              </a:rPr>
              <a:t> connected to another, with the final one being connected to the first. Each device has exactly two neighbors.</a:t>
            </a:r>
            <a:endParaRPr dirty="0">
              <a:solidFill>
                <a:srgbClr val="3F3F3F"/>
              </a:solidFill>
            </a:endParaRPr>
          </a:p>
        </p:txBody>
      </p:sp>
      <p:sp>
        <p:nvSpPr>
          <p:cNvPr id="845" name="Google Shape;845;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Ring Topology</a:t>
            </a:r>
            <a:endParaRPr>
              <a:solidFill>
                <a:srgbClr val="3F3F3F"/>
              </a:solidFill>
            </a:endParaRPr>
          </a:p>
        </p:txBody>
      </p:sp>
      <p:pic>
        <p:nvPicPr>
          <p:cNvPr id="846" name="Google Shape;846;p57"/>
          <p:cNvPicPr preferRelativeResize="0"/>
          <p:nvPr/>
        </p:nvPicPr>
        <p:blipFill rotWithShape="1">
          <a:blip r:embed="rId3">
            <a:alphaModFix/>
          </a:blip>
          <a:srcRect/>
          <a:stretch/>
        </p:blipFill>
        <p:spPr>
          <a:xfrm>
            <a:off x="4504875" y="2934950"/>
            <a:ext cx="7941649" cy="5719801"/>
          </a:xfrm>
          <a:prstGeom prst="rect">
            <a:avLst/>
          </a:prstGeom>
          <a:noFill/>
          <a:ln>
            <a:noFill/>
          </a:ln>
        </p:spPr>
      </p:pic>
      <p:sp>
        <p:nvSpPr>
          <p:cNvPr id="847" name="Google Shape;847;p57"/>
          <p:cNvSpPr/>
          <p:nvPr/>
        </p:nvSpPr>
        <p:spPr>
          <a:xfrm>
            <a:off x="6578600" y="816324"/>
            <a:ext cx="3093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11ea2f3a84f_1_400"/>
          <p:cNvSpPr/>
          <p:nvPr/>
        </p:nvSpPr>
        <p:spPr>
          <a:xfrm>
            <a:off x="8789798" y="4105068"/>
            <a:ext cx="6385200" cy="3160840"/>
          </a:xfrm>
          <a:prstGeom prst="roundRect">
            <a:avLst>
              <a:gd name="adj" fmla="val 16667"/>
            </a:avLst>
          </a:prstGeom>
          <a:solidFill>
            <a:srgbClr val="F4DBD0"/>
          </a:solidFill>
          <a:ln w="9525" cap="flat" cmpd="sng">
            <a:solidFill>
              <a:srgbClr val="EAB9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11ea2f3a84f_1_400"/>
          <p:cNvSpPr/>
          <p:nvPr/>
        </p:nvSpPr>
        <p:spPr>
          <a:xfrm>
            <a:off x="1503173" y="3940186"/>
            <a:ext cx="6590100" cy="3317416"/>
          </a:xfrm>
          <a:prstGeom prst="roundRect">
            <a:avLst>
              <a:gd name="adj" fmla="val 16667"/>
            </a:avLst>
          </a:prstGeom>
          <a:solidFill>
            <a:srgbClr val="F4DBD0"/>
          </a:solidFill>
          <a:ln w="9525" cap="flat" cmpd="sng">
            <a:solidFill>
              <a:srgbClr val="EAB9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11ea2f3a84f_1_4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Advantages and Disadvantages </a:t>
            </a:r>
            <a:endParaRPr>
              <a:solidFill>
                <a:srgbClr val="3F3F3F"/>
              </a:solidFill>
            </a:endParaRPr>
          </a:p>
        </p:txBody>
      </p:sp>
      <p:sp>
        <p:nvSpPr>
          <p:cNvPr id="855" name="Google Shape;855;g11ea2f3a84f_1_400"/>
          <p:cNvSpPr/>
          <p:nvPr/>
        </p:nvSpPr>
        <p:spPr>
          <a:xfrm>
            <a:off x="1503251" y="3452991"/>
            <a:ext cx="6590100" cy="3386594"/>
          </a:xfrm>
          <a:prstGeom prst="roundRect">
            <a:avLst>
              <a:gd name="adj" fmla="val 16667"/>
            </a:avLst>
          </a:prstGeom>
          <a:solidFill>
            <a:srgbClr val="F4DBD0"/>
          </a:solidFill>
          <a:ln w="9525" cap="flat" cmpd="sng">
            <a:solidFill>
              <a:srgbClr val="EAB9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11ea2f3a84f_1_400"/>
          <p:cNvSpPr/>
          <p:nvPr/>
        </p:nvSpPr>
        <p:spPr>
          <a:xfrm>
            <a:off x="2078173" y="2612873"/>
            <a:ext cx="5465100" cy="1022868"/>
          </a:xfrm>
          <a:prstGeom prst="roundRect">
            <a:avLst>
              <a:gd name="adj" fmla="val 16667"/>
            </a:avLst>
          </a:prstGeom>
          <a:solidFill>
            <a:srgbClr val="EAB9A3"/>
          </a:solidFill>
          <a:ln w="9525" cap="flat" cmpd="sng">
            <a:solidFill>
              <a:srgbClr val="DF967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Advantages</a:t>
            </a:r>
            <a:endParaRPr sz="2200" b="1" i="0" u="none" strike="noStrike" cap="none" dirty="0">
              <a:solidFill>
                <a:srgbClr val="3F3F3F"/>
              </a:solidFill>
              <a:latin typeface="Open Sans"/>
              <a:ea typeface="Open Sans"/>
              <a:cs typeface="Open Sans"/>
              <a:sym typeface="Open Sans"/>
            </a:endParaRPr>
          </a:p>
        </p:txBody>
      </p:sp>
      <p:sp>
        <p:nvSpPr>
          <p:cNvPr id="857" name="Google Shape;857;g11ea2f3a84f_1_400"/>
          <p:cNvSpPr/>
          <p:nvPr/>
        </p:nvSpPr>
        <p:spPr>
          <a:xfrm>
            <a:off x="8789823" y="3336916"/>
            <a:ext cx="6385200" cy="3417340"/>
          </a:xfrm>
          <a:prstGeom prst="roundRect">
            <a:avLst>
              <a:gd name="adj" fmla="val 16667"/>
            </a:avLst>
          </a:prstGeom>
          <a:solidFill>
            <a:srgbClr val="F4DBD0"/>
          </a:solidFill>
          <a:ln w="9525" cap="flat" cmpd="sng">
            <a:solidFill>
              <a:srgbClr val="EAB9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11ea2f3a84f_1_400"/>
          <p:cNvSpPr/>
          <p:nvPr/>
        </p:nvSpPr>
        <p:spPr>
          <a:xfrm>
            <a:off x="9088573" y="2612873"/>
            <a:ext cx="5465100" cy="1022868"/>
          </a:xfrm>
          <a:prstGeom prst="roundRect">
            <a:avLst>
              <a:gd name="adj" fmla="val 16667"/>
            </a:avLst>
          </a:prstGeom>
          <a:solidFill>
            <a:srgbClr val="EAB9A3"/>
          </a:solidFill>
          <a:ln w="9525" cap="flat" cmpd="sng">
            <a:solidFill>
              <a:srgbClr val="DF967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Disadvantages</a:t>
            </a:r>
            <a:endParaRPr sz="2200" b="1" i="0" u="none" strike="noStrike" cap="none" dirty="0">
              <a:solidFill>
                <a:srgbClr val="3F3F3F"/>
              </a:solidFill>
              <a:latin typeface="Open Sans"/>
              <a:ea typeface="Open Sans"/>
              <a:cs typeface="Open Sans"/>
              <a:sym typeface="Open Sans"/>
            </a:endParaRPr>
          </a:p>
        </p:txBody>
      </p:sp>
      <p:sp>
        <p:nvSpPr>
          <p:cNvPr id="859" name="Google Shape;859;g11ea2f3a84f_1_400"/>
          <p:cNvSpPr txBox="1"/>
          <p:nvPr/>
        </p:nvSpPr>
        <p:spPr>
          <a:xfrm>
            <a:off x="2078173" y="4177968"/>
            <a:ext cx="5857800" cy="252066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Although packets only move in one direction, data transmission is comparatively simple.</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A central controller is not required to manage communication between nodes.</a:t>
            </a:r>
            <a:endParaRPr sz="2200" b="0" i="0" u="none" strike="noStrike" cap="none" dirty="0">
              <a:solidFill>
                <a:srgbClr val="3F3F3F"/>
              </a:solidFill>
              <a:latin typeface="Open Sans"/>
              <a:ea typeface="Open Sans"/>
              <a:cs typeface="Open Sans"/>
              <a:sym typeface="Open Sans"/>
            </a:endParaRPr>
          </a:p>
        </p:txBody>
      </p:sp>
      <p:sp>
        <p:nvSpPr>
          <p:cNvPr id="860" name="Google Shape;860;g11ea2f3a84f_1_400"/>
          <p:cNvSpPr txBox="1"/>
          <p:nvPr/>
        </p:nvSpPr>
        <p:spPr>
          <a:xfrm>
            <a:off x="8973098" y="4209806"/>
            <a:ext cx="6018600" cy="1741985"/>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A data packet in a unidirectional Ring must pass through all nodes.</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For computers to communicate with one another, they must all be turned on.</a:t>
            </a:r>
            <a:endParaRPr sz="2200" b="0" i="0" u="none" strike="noStrike" cap="none" dirty="0">
              <a:solidFill>
                <a:srgbClr val="3F3F3F"/>
              </a:solidFill>
              <a:latin typeface="Open Sans"/>
              <a:ea typeface="Open Sans"/>
              <a:cs typeface="Open Sans"/>
              <a:sym typeface="Open Sans"/>
            </a:endParaRPr>
          </a:p>
        </p:txBody>
      </p:sp>
      <p:sp>
        <p:nvSpPr>
          <p:cNvPr id="861" name="Google Shape;861;g11ea2f3a84f_1_400"/>
          <p:cNvSpPr/>
          <p:nvPr/>
        </p:nvSpPr>
        <p:spPr>
          <a:xfrm>
            <a:off x="4622800" y="816352"/>
            <a:ext cx="702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2" name="Google Shape;862;g11ea2f3a84f_1_400"/>
          <p:cNvSpPr txBox="1"/>
          <p:nvPr/>
        </p:nvSpPr>
        <p:spPr>
          <a:xfrm>
            <a:off x="3036873" y="1402558"/>
            <a:ext cx="1050587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advantages and disadvantages of ring topology are: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58"/>
          <p:cNvSpPr/>
          <p:nvPr/>
        </p:nvSpPr>
        <p:spPr>
          <a:xfrm>
            <a:off x="1524925" y="1336425"/>
            <a:ext cx="13252500" cy="1421100"/>
          </a:xfrm>
          <a:prstGeom prst="roundRect">
            <a:avLst>
              <a:gd name="adj" fmla="val 16667"/>
            </a:avLst>
          </a:prstGeom>
          <a:solidFill>
            <a:srgbClr val="F7CD9C"/>
          </a:solidFill>
          <a:ln w="9525" cap="flat" cmpd="sng">
            <a:solidFill>
              <a:srgbClr val="F4B4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58"/>
          <p:cNvSpPr txBox="1">
            <a:spLocks noGrp="1"/>
          </p:cNvSpPr>
          <p:nvPr>
            <p:ph type="body" idx="1"/>
          </p:nvPr>
        </p:nvSpPr>
        <p:spPr>
          <a:xfrm>
            <a:off x="1700575" y="1336425"/>
            <a:ext cx="13030500" cy="1421100"/>
          </a:xfrm>
          <a:prstGeom prst="rect">
            <a:avLst/>
          </a:prstGeom>
          <a:noFill/>
          <a:ln>
            <a:noFill/>
          </a:ln>
        </p:spPr>
        <p:txBody>
          <a:bodyPr spcFirstLastPara="1" wrap="square" lIns="91425" tIns="0" rIns="91425" bIns="0" anchor="ctr" anchorCtr="0">
            <a:noAutofit/>
          </a:bodyPr>
          <a:lstStyle/>
          <a:p>
            <a:pPr marL="0" lvl="0" indent="0" algn="ctr" rtl="0">
              <a:lnSpc>
                <a:spcPct val="142857"/>
              </a:lnSpc>
              <a:spcBef>
                <a:spcPts val="1000"/>
              </a:spcBef>
              <a:spcAft>
                <a:spcPts val="0"/>
              </a:spcAft>
              <a:buSzPts val="3027"/>
              <a:buNone/>
            </a:pPr>
            <a:r>
              <a:rPr lang="en-US" dirty="0">
                <a:solidFill>
                  <a:srgbClr val="3F3F3F"/>
                </a:solidFill>
              </a:rPr>
              <a:t>All the PCs in this configuration are connected to a single hub through a cable. This hub stands as the central node, with all other nodes connecting to it.</a:t>
            </a:r>
            <a:endParaRPr dirty="0">
              <a:solidFill>
                <a:srgbClr val="3F3F3F"/>
              </a:solidFill>
            </a:endParaRPr>
          </a:p>
        </p:txBody>
      </p:sp>
      <p:sp>
        <p:nvSpPr>
          <p:cNvPr id="869" name="Google Shape;869;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Star Topology</a:t>
            </a:r>
            <a:endParaRPr>
              <a:solidFill>
                <a:srgbClr val="3F3F3F"/>
              </a:solidFill>
            </a:endParaRPr>
          </a:p>
        </p:txBody>
      </p:sp>
      <p:pic>
        <p:nvPicPr>
          <p:cNvPr id="870" name="Google Shape;870;p58"/>
          <p:cNvPicPr preferRelativeResize="0"/>
          <p:nvPr/>
        </p:nvPicPr>
        <p:blipFill rotWithShape="1">
          <a:blip r:embed="rId3">
            <a:alphaModFix/>
          </a:blip>
          <a:srcRect/>
          <a:stretch/>
        </p:blipFill>
        <p:spPr>
          <a:xfrm>
            <a:off x="6472989" y="807531"/>
            <a:ext cx="3356359" cy="365760"/>
          </a:xfrm>
          <a:prstGeom prst="rect">
            <a:avLst/>
          </a:prstGeom>
          <a:noFill/>
          <a:ln>
            <a:noFill/>
          </a:ln>
        </p:spPr>
      </p:pic>
      <p:pic>
        <p:nvPicPr>
          <p:cNvPr id="871" name="Google Shape;871;p58"/>
          <p:cNvPicPr preferRelativeResize="0"/>
          <p:nvPr/>
        </p:nvPicPr>
        <p:blipFill rotWithShape="1">
          <a:blip r:embed="rId4">
            <a:alphaModFix/>
          </a:blip>
          <a:srcRect/>
          <a:stretch/>
        </p:blipFill>
        <p:spPr>
          <a:xfrm>
            <a:off x="3736127" y="2920659"/>
            <a:ext cx="8878198" cy="5879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g11ea2f3a84f_1_415"/>
          <p:cNvSpPr/>
          <p:nvPr/>
        </p:nvSpPr>
        <p:spPr>
          <a:xfrm>
            <a:off x="8896023" y="3909746"/>
            <a:ext cx="6219601" cy="3216452"/>
          </a:xfrm>
          <a:prstGeom prst="roundRect">
            <a:avLst>
              <a:gd name="adj" fmla="val 16667"/>
            </a:avLst>
          </a:prstGeom>
          <a:solidFill>
            <a:srgbClr val="F7CD9C"/>
          </a:solidFill>
          <a:ln w="9525" cap="flat" cmpd="sng">
            <a:solidFill>
              <a:srgbClr val="FBE6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g11ea2f3a84f_1_415"/>
          <p:cNvSpPr/>
          <p:nvPr/>
        </p:nvSpPr>
        <p:spPr>
          <a:xfrm>
            <a:off x="1614712" y="3744864"/>
            <a:ext cx="6419187" cy="3375783"/>
          </a:xfrm>
          <a:prstGeom prst="roundRect">
            <a:avLst>
              <a:gd name="adj" fmla="val 16667"/>
            </a:avLst>
          </a:prstGeom>
          <a:solidFill>
            <a:srgbClr val="F7CD9C"/>
          </a:solidFill>
          <a:ln w="9525" cap="flat" cmpd="sng">
            <a:solidFill>
              <a:srgbClr val="FBE6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g11ea2f3a84f_1_41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Advantages and Disadvantages </a:t>
            </a:r>
            <a:endParaRPr>
              <a:solidFill>
                <a:srgbClr val="3F3F3F"/>
              </a:solidFill>
            </a:endParaRPr>
          </a:p>
        </p:txBody>
      </p:sp>
      <p:sp>
        <p:nvSpPr>
          <p:cNvPr id="879" name="Google Shape;879;g11ea2f3a84f_1_415"/>
          <p:cNvSpPr/>
          <p:nvPr/>
        </p:nvSpPr>
        <p:spPr>
          <a:xfrm>
            <a:off x="1614790" y="3257669"/>
            <a:ext cx="6419187" cy="3446178"/>
          </a:xfrm>
          <a:prstGeom prst="roundRect">
            <a:avLst>
              <a:gd name="adj" fmla="val 16667"/>
            </a:avLst>
          </a:prstGeom>
          <a:solidFill>
            <a:srgbClr val="F7CD9C"/>
          </a:solidFill>
          <a:ln w="9525" cap="flat" cmpd="sng">
            <a:solidFill>
              <a:srgbClr val="FBE6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g11ea2f3a84f_1_415"/>
          <p:cNvSpPr/>
          <p:nvPr/>
        </p:nvSpPr>
        <p:spPr>
          <a:xfrm>
            <a:off x="2031986" y="2474349"/>
            <a:ext cx="5323364" cy="1169246"/>
          </a:xfrm>
          <a:prstGeom prst="roundRect">
            <a:avLst>
              <a:gd name="adj" fmla="val 16667"/>
            </a:avLst>
          </a:prstGeom>
          <a:solidFill>
            <a:srgbClr val="F4B469"/>
          </a:solidFill>
          <a:ln w="9525" cap="flat" cmpd="sng">
            <a:solidFill>
              <a:srgbClr val="F7CD9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Advantages</a:t>
            </a:r>
            <a:endParaRPr sz="2200" b="1" i="0" u="none" strike="noStrike" cap="none">
              <a:solidFill>
                <a:srgbClr val="3F3F3F"/>
              </a:solidFill>
              <a:latin typeface="Open Sans"/>
              <a:ea typeface="Open Sans"/>
              <a:cs typeface="Open Sans"/>
              <a:sym typeface="Open Sans"/>
            </a:endParaRPr>
          </a:p>
        </p:txBody>
      </p:sp>
      <p:sp>
        <p:nvSpPr>
          <p:cNvPr id="881" name="Google Shape;881;g11ea2f3a84f_1_415"/>
          <p:cNvSpPr/>
          <p:nvPr/>
        </p:nvSpPr>
        <p:spPr>
          <a:xfrm>
            <a:off x="8896048" y="3141594"/>
            <a:ext cx="6219601" cy="3477465"/>
          </a:xfrm>
          <a:prstGeom prst="roundRect">
            <a:avLst>
              <a:gd name="adj" fmla="val 16667"/>
            </a:avLst>
          </a:prstGeom>
          <a:solidFill>
            <a:srgbClr val="F7CD9C"/>
          </a:solidFill>
          <a:ln w="9525" cap="flat" cmpd="sng">
            <a:solidFill>
              <a:srgbClr val="FBE6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11ea2f3a84f_1_415"/>
          <p:cNvSpPr/>
          <p:nvPr/>
        </p:nvSpPr>
        <p:spPr>
          <a:xfrm>
            <a:off x="9299486" y="2474349"/>
            <a:ext cx="5323364" cy="1169246"/>
          </a:xfrm>
          <a:prstGeom prst="roundRect">
            <a:avLst>
              <a:gd name="adj" fmla="val 16667"/>
            </a:avLst>
          </a:prstGeom>
          <a:solidFill>
            <a:srgbClr val="F4B469"/>
          </a:solidFill>
          <a:ln w="9525" cap="flat" cmpd="sng">
            <a:solidFill>
              <a:srgbClr val="F7CD9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Disadvantages</a:t>
            </a:r>
            <a:endParaRPr sz="2200" b="1" i="0" u="none" strike="noStrike" cap="none">
              <a:solidFill>
                <a:srgbClr val="3F3F3F"/>
              </a:solidFill>
              <a:latin typeface="Open Sans"/>
              <a:ea typeface="Open Sans"/>
              <a:cs typeface="Open Sans"/>
              <a:sym typeface="Open Sans"/>
            </a:endParaRPr>
          </a:p>
        </p:txBody>
      </p:sp>
      <p:sp>
        <p:nvSpPr>
          <p:cNvPr id="883" name="Google Shape;883;g11ea2f3a84f_1_415"/>
          <p:cNvSpPr txBox="1"/>
          <p:nvPr/>
        </p:nvSpPr>
        <p:spPr>
          <a:xfrm>
            <a:off x="2042170" y="3909744"/>
            <a:ext cx="5705879" cy="252066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There are no network interruptions when connecting or disconnecting devices.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easy to install and configure.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process of identifying and isolating defects is straightforward.</a:t>
            </a:r>
            <a:endParaRPr sz="2200" b="0" i="0" u="none" strike="noStrike" cap="none">
              <a:solidFill>
                <a:srgbClr val="3F3F3F"/>
              </a:solidFill>
              <a:latin typeface="Open Sans"/>
              <a:ea typeface="Open Sans"/>
              <a:cs typeface="Open Sans"/>
              <a:sym typeface="Open Sans"/>
            </a:endParaRPr>
          </a:p>
        </p:txBody>
      </p:sp>
      <p:sp>
        <p:nvSpPr>
          <p:cNvPr id="884" name="Google Shape;884;g11ea2f3a84f_1_415"/>
          <p:cNvSpPr txBox="1"/>
          <p:nvPr/>
        </p:nvSpPr>
        <p:spPr>
          <a:xfrm>
            <a:off x="9069840" y="3909744"/>
            <a:ext cx="5862509" cy="2131322"/>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If the hub, switch, or concentrator fail, the nodes attached to them are considered failed.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more expensive than linear bus topologies due to the cost of the hubs.</a:t>
            </a:r>
            <a:endParaRPr sz="2200" b="0" i="0" u="none" strike="noStrike" cap="none">
              <a:solidFill>
                <a:srgbClr val="3F3F3F"/>
              </a:solidFill>
              <a:latin typeface="Open Sans"/>
              <a:ea typeface="Open Sans"/>
              <a:cs typeface="Open Sans"/>
              <a:sym typeface="Open Sans"/>
            </a:endParaRPr>
          </a:p>
        </p:txBody>
      </p:sp>
      <p:sp>
        <p:nvSpPr>
          <p:cNvPr id="885" name="Google Shape;885;g11ea2f3a84f_1_415"/>
          <p:cNvSpPr/>
          <p:nvPr/>
        </p:nvSpPr>
        <p:spPr>
          <a:xfrm>
            <a:off x="4622800" y="816352"/>
            <a:ext cx="702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6" name="Google Shape;886;g11ea2f3a84f_1_415"/>
          <p:cNvSpPr txBox="1"/>
          <p:nvPr/>
        </p:nvSpPr>
        <p:spPr>
          <a:xfrm>
            <a:off x="3036873" y="1402558"/>
            <a:ext cx="1050587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advantages and disadvantages of star topology are: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59"/>
          <p:cNvSpPr/>
          <p:nvPr/>
        </p:nvSpPr>
        <p:spPr>
          <a:xfrm>
            <a:off x="1147300" y="1243505"/>
            <a:ext cx="13961400" cy="1557900"/>
          </a:xfrm>
          <a:prstGeom prst="roundRect">
            <a:avLst>
              <a:gd name="adj" fmla="val 16667"/>
            </a:avLst>
          </a:prstGeom>
          <a:solidFill>
            <a:schemeClr val="lt2"/>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9"/>
          <p:cNvSpPr txBox="1">
            <a:spLocks noGrp="1"/>
          </p:cNvSpPr>
          <p:nvPr>
            <p:ph type="body" idx="1"/>
          </p:nvPr>
        </p:nvSpPr>
        <p:spPr>
          <a:xfrm>
            <a:off x="1426900" y="1243500"/>
            <a:ext cx="13402200" cy="1557900"/>
          </a:xfrm>
          <a:prstGeom prst="rect">
            <a:avLst/>
          </a:prstGeom>
          <a:noFill/>
          <a:ln>
            <a:noFill/>
          </a:ln>
        </p:spPr>
        <p:txBody>
          <a:bodyPr spcFirstLastPara="1" wrap="square" lIns="91425" tIns="0" rIns="91425" bIns="0" anchor="ctr" anchorCtr="0">
            <a:noAutofit/>
          </a:bodyPr>
          <a:lstStyle/>
          <a:p>
            <a:pPr marL="0" lvl="0" indent="0" algn="ctr" rtl="0">
              <a:lnSpc>
                <a:spcPct val="142857"/>
              </a:lnSpc>
              <a:spcBef>
                <a:spcPts val="1000"/>
              </a:spcBef>
              <a:spcAft>
                <a:spcPts val="0"/>
              </a:spcAft>
              <a:buSzPts val="2800"/>
              <a:buNone/>
            </a:pPr>
            <a:r>
              <a:rPr lang="en-US">
                <a:solidFill>
                  <a:srgbClr val="3F3F3F"/>
                </a:solidFill>
              </a:rPr>
              <a:t>It is a connection between two nodes or devices, which is point-to-point. All the network nodes are linked. To connect n devices, Mesh has n(n-1)/2 physical channels.</a:t>
            </a:r>
            <a:endParaRPr>
              <a:solidFill>
                <a:srgbClr val="3F3F3F"/>
              </a:solidFill>
            </a:endParaRPr>
          </a:p>
        </p:txBody>
      </p:sp>
      <p:sp>
        <p:nvSpPr>
          <p:cNvPr id="893" name="Google Shape;893;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Mesh Topology</a:t>
            </a:r>
            <a:endParaRPr>
              <a:solidFill>
                <a:srgbClr val="3F3F3F"/>
              </a:solidFill>
            </a:endParaRPr>
          </a:p>
        </p:txBody>
      </p:sp>
      <p:pic>
        <p:nvPicPr>
          <p:cNvPr id="894" name="Google Shape;894;p59"/>
          <p:cNvPicPr preferRelativeResize="0"/>
          <p:nvPr/>
        </p:nvPicPr>
        <p:blipFill rotWithShape="1">
          <a:blip r:embed="rId3">
            <a:alphaModFix/>
          </a:blip>
          <a:srcRect/>
          <a:stretch/>
        </p:blipFill>
        <p:spPr>
          <a:xfrm>
            <a:off x="6472989" y="807531"/>
            <a:ext cx="3356359" cy="365760"/>
          </a:xfrm>
          <a:prstGeom prst="rect">
            <a:avLst/>
          </a:prstGeom>
          <a:noFill/>
          <a:ln>
            <a:noFill/>
          </a:ln>
        </p:spPr>
      </p:pic>
      <p:pic>
        <p:nvPicPr>
          <p:cNvPr id="895" name="Google Shape;895;p59"/>
          <p:cNvPicPr preferRelativeResize="0"/>
          <p:nvPr/>
        </p:nvPicPr>
        <p:blipFill rotWithShape="1">
          <a:blip r:embed="rId4">
            <a:alphaModFix/>
          </a:blip>
          <a:srcRect/>
          <a:stretch/>
        </p:blipFill>
        <p:spPr>
          <a:xfrm>
            <a:off x="4446375" y="3704525"/>
            <a:ext cx="6821300" cy="451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11ea2f3a84f_1_430"/>
          <p:cNvSpPr/>
          <p:nvPr/>
        </p:nvSpPr>
        <p:spPr>
          <a:xfrm>
            <a:off x="8738825" y="3921926"/>
            <a:ext cx="6385200" cy="3307704"/>
          </a:xfrm>
          <a:prstGeom prst="roundRect">
            <a:avLst>
              <a:gd name="adj" fmla="val 16667"/>
            </a:avLst>
          </a:prstGeom>
          <a:solidFill>
            <a:schemeClr val="lt2"/>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g11ea2f3a84f_1_430"/>
          <p:cNvSpPr/>
          <p:nvPr/>
        </p:nvSpPr>
        <p:spPr>
          <a:xfrm>
            <a:off x="1452200" y="3809594"/>
            <a:ext cx="6590100" cy="3408329"/>
          </a:xfrm>
          <a:prstGeom prst="roundRect">
            <a:avLst>
              <a:gd name="adj" fmla="val 16667"/>
            </a:avLst>
          </a:prstGeom>
          <a:solidFill>
            <a:schemeClr val="lt2"/>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11ea2f3a84f_1_43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Advantages and Disadvantages </a:t>
            </a:r>
            <a:endParaRPr>
              <a:solidFill>
                <a:srgbClr val="3F3F3F"/>
              </a:solidFill>
            </a:endParaRPr>
          </a:p>
        </p:txBody>
      </p:sp>
      <p:sp>
        <p:nvSpPr>
          <p:cNvPr id="903" name="Google Shape;903;g11ea2f3a84f_1_430"/>
          <p:cNvSpPr/>
          <p:nvPr/>
        </p:nvSpPr>
        <p:spPr>
          <a:xfrm>
            <a:off x="1452278" y="3279962"/>
            <a:ext cx="6590100" cy="3479358"/>
          </a:xfrm>
          <a:prstGeom prst="roundRect">
            <a:avLst>
              <a:gd name="adj" fmla="val 16667"/>
            </a:avLst>
          </a:prstGeom>
          <a:solidFill>
            <a:schemeClr val="lt2"/>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g11ea2f3a84f_1_430"/>
          <p:cNvSpPr/>
          <p:nvPr/>
        </p:nvSpPr>
        <p:spPr>
          <a:xfrm>
            <a:off x="2007927" y="2409411"/>
            <a:ext cx="5465100" cy="1095000"/>
          </a:xfrm>
          <a:prstGeom prst="roundRect">
            <a:avLst>
              <a:gd name="adj" fmla="val 16667"/>
            </a:avLst>
          </a:prstGeom>
          <a:solidFill>
            <a:srgbClr val="7EA9CA"/>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Advantages</a:t>
            </a:r>
            <a:endParaRPr sz="2200" b="1" i="0" u="none" strike="noStrike" cap="none">
              <a:solidFill>
                <a:srgbClr val="3F3F3F"/>
              </a:solidFill>
              <a:latin typeface="Open Sans"/>
              <a:ea typeface="Open Sans"/>
              <a:cs typeface="Open Sans"/>
              <a:sym typeface="Open Sans"/>
            </a:endParaRPr>
          </a:p>
        </p:txBody>
      </p:sp>
      <p:sp>
        <p:nvSpPr>
          <p:cNvPr id="905" name="Google Shape;905;g11ea2f3a84f_1_430"/>
          <p:cNvSpPr/>
          <p:nvPr/>
        </p:nvSpPr>
        <p:spPr>
          <a:xfrm>
            <a:off x="8738850" y="3153776"/>
            <a:ext cx="6385200" cy="3511106"/>
          </a:xfrm>
          <a:prstGeom prst="roundRect">
            <a:avLst>
              <a:gd name="adj" fmla="val 16667"/>
            </a:avLst>
          </a:prstGeom>
          <a:solidFill>
            <a:schemeClr val="lt2"/>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11ea2f3a84f_1_430"/>
          <p:cNvSpPr/>
          <p:nvPr/>
        </p:nvSpPr>
        <p:spPr>
          <a:xfrm>
            <a:off x="9308177" y="2346536"/>
            <a:ext cx="5465100" cy="1095000"/>
          </a:xfrm>
          <a:prstGeom prst="roundRect">
            <a:avLst>
              <a:gd name="adj" fmla="val 16667"/>
            </a:avLst>
          </a:prstGeom>
          <a:solidFill>
            <a:srgbClr val="7EA9CA"/>
          </a:solidFill>
          <a:ln w="9525" cap="flat" cmpd="sng">
            <a:solidFill>
              <a:srgbClr val="7EA9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Disadvantages</a:t>
            </a:r>
            <a:endParaRPr sz="2200" b="1" i="0" u="none" strike="noStrike" cap="none">
              <a:solidFill>
                <a:srgbClr val="3F3F3F"/>
              </a:solidFill>
              <a:latin typeface="Open Sans"/>
              <a:ea typeface="Open Sans"/>
              <a:cs typeface="Open Sans"/>
              <a:sym typeface="Open Sans"/>
            </a:endParaRPr>
          </a:p>
        </p:txBody>
      </p:sp>
      <p:sp>
        <p:nvSpPr>
          <p:cNvPr id="907" name="Google Shape;907;g11ea2f3a84f_1_430"/>
          <p:cNvSpPr txBox="1"/>
          <p:nvPr/>
        </p:nvSpPr>
        <p:spPr>
          <a:xfrm>
            <a:off x="1565350" y="3552275"/>
            <a:ext cx="5857800" cy="28599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Various devices can transmit data at the same time. This topology can handle a large amount of traffic.</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Even if one of the connections fails, there is always a backup connection. Data transmission is unaffected as a result.</a:t>
            </a:r>
            <a:endParaRPr sz="2200" b="0" i="0" u="none" strike="noStrike" cap="none">
              <a:solidFill>
                <a:srgbClr val="3F3F3F"/>
              </a:solidFill>
              <a:latin typeface="Open Sans"/>
              <a:ea typeface="Open Sans"/>
              <a:cs typeface="Open Sans"/>
              <a:sym typeface="Open Sans"/>
            </a:endParaRPr>
          </a:p>
        </p:txBody>
      </p:sp>
      <p:sp>
        <p:nvSpPr>
          <p:cNvPr id="908" name="Google Shape;908;g11ea2f3a84f_1_430"/>
          <p:cNvSpPr txBox="1"/>
          <p:nvPr/>
        </p:nvSpPr>
        <p:spPr>
          <a:xfrm>
            <a:off x="9002525" y="3809600"/>
            <a:ext cx="5857800" cy="1691700"/>
          </a:xfrm>
          <a:prstGeom prst="rect">
            <a:avLst/>
          </a:prstGeom>
          <a:no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 huge amount of cabling and the number of I/O ports is required.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challenging to set up and customize.</a:t>
            </a:r>
            <a:endParaRPr sz="2200" b="0" i="0" u="none" strike="noStrike" cap="none">
              <a:solidFill>
                <a:srgbClr val="3F3F3F"/>
              </a:solidFill>
              <a:latin typeface="Open Sans"/>
              <a:ea typeface="Open Sans"/>
              <a:cs typeface="Open Sans"/>
              <a:sym typeface="Open Sans"/>
            </a:endParaRPr>
          </a:p>
        </p:txBody>
      </p:sp>
      <p:sp>
        <p:nvSpPr>
          <p:cNvPr id="909" name="Google Shape;909;g11ea2f3a84f_1_430"/>
          <p:cNvSpPr/>
          <p:nvPr/>
        </p:nvSpPr>
        <p:spPr>
          <a:xfrm>
            <a:off x="4622800" y="816352"/>
            <a:ext cx="702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0" name="Google Shape;910;g11ea2f3a84f_1_430"/>
          <p:cNvSpPr txBox="1"/>
          <p:nvPr/>
        </p:nvSpPr>
        <p:spPr>
          <a:xfrm>
            <a:off x="3036873" y="1402558"/>
            <a:ext cx="1050587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The advantage and disadvantages of mesh topology are: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0"/>
          <p:cNvSpPr/>
          <p:nvPr/>
        </p:nvSpPr>
        <p:spPr>
          <a:xfrm>
            <a:off x="1452600" y="1431513"/>
            <a:ext cx="13797900" cy="1654200"/>
          </a:xfrm>
          <a:prstGeom prst="roundRect">
            <a:avLst>
              <a:gd name="adj" fmla="val 16667"/>
            </a:avLst>
          </a:prstGeom>
          <a:solidFill>
            <a:srgbClr val="FBE6CC"/>
          </a:solidFill>
          <a:ln w="9525" cap="flat" cmpd="sng">
            <a:solidFill>
              <a:srgbClr val="F7CD9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60"/>
          <p:cNvSpPr txBox="1">
            <a:spLocks noGrp="1"/>
          </p:cNvSpPr>
          <p:nvPr>
            <p:ph type="body" idx="1"/>
          </p:nvPr>
        </p:nvSpPr>
        <p:spPr>
          <a:xfrm>
            <a:off x="1595800" y="1431525"/>
            <a:ext cx="13401000" cy="1654200"/>
          </a:xfrm>
          <a:prstGeom prst="rect">
            <a:avLst/>
          </a:prstGeom>
          <a:noFill/>
          <a:ln>
            <a:noFill/>
          </a:ln>
        </p:spPr>
        <p:txBody>
          <a:bodyPr spcFirstLastPara="1" wrap="square" lIns="91425" tIns="0" rIns="91425" bIns="0" anchor="ctr" anchorCtr="0">
            <a:normAutofit/>
          </a:bodyPr>
          <a:lstStyle/>
          <a:p>
            <a:pPr marL="0" lvl="0" indent="0" algn="ctr" rtl="0">
              <a:lnSpc>
                <a:spcPct val="142857"/>
              </a:lnSpc>
              <a:spcBef>
                <a:spcPts val="1000"/>
              </a:spcBef>
              <a:spcAft>
                <a:spcPts val="0"/>
              </a:spcAft>
              <a:buSzPts val="2800"/>
              <a:buNone/>
            </a:pPr>
            <a:r>
              <a:rPr lang="en-US">
                <a:solidFill>
                  <a:srgbClr val="3F3F3F"/>
                </a:solidFill>
              </a:rPr>
              <a:t>It does have a cluster center</a:t>
            </a:r>
            <a:r>
              <a:rPr lang="en-US"/>
              <a:t> that </a:t>
            </a:r>
            <a:r>
              <a:rPr lang="en-US">
                <a:solidFill>
                  <a:srgbClr val="3F3F3F"/>
                </a:solidFill>
              </a:rPr>
              <a:t>is linked to all other nodes, creating a hierarchy. It is also known as Hierarchical topology. The hierarchy should have at least three tiers.</a:t>
            </a:r>
            <a:endParaRPr>
              <a:solidFill>
                <a:srgbClr val="3F3F3F"/>
              </a:solidFill>
            </a:endParaRPr>
          </a:p>
        </p:txBody>
      </p:sp>
      <p:sp>
        <p:nvSpPr>
          <p:cNvPr id="917" name="Google Shape;917;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Tree Topology</a:t>
            </a:r>
            <a:endParaRPr>
              <a:solidFill>
                <a:srgbClr val="3F3F3F"/>
              </a:solidFill>
            </a:endParaRPr>
          </a:p>
        </p:txBody>
      </p:sp>
      <p:pic>
        <p:nvPicPr>
          <p:cNvPr id="918" name="Google Shape;918;p60"/>
          <p:cNvPicPr preferRelativeResize="0"/>
          <p:nvPr/>
        </p:nvPicPr>
        <p:blipFill rotWithShape="1">
          <a:blip r:embed="rId3">
            <a:alphaModFix/>
          </a:blip>
          <a:srcRect/>
          <a:stretch/>
        </p:blipFill>
        <p:spPr>
          <a:xfrm>
            <a:off x="6472989" y="807531"/>
            <a:ext cx="3356359" cy="365760"/>
          </a:xfrm>
          <a:prstGeom prst="rect">
            <a:avLst/>
          </a:prstGeom>
          <a:noFill/>
          <a:ln>
            <a:noFill/>
          </a:ln>
        </p:spPr>
      </p:pic>
      <p:pic>
        <p:nvPicPr>
          <p:cNvPr id="919" name="Google Shape;919;p60"/>
          <p:cNvPicPr preferRelativeResize="0"/>
          <p:nvPr/>
        </p:nvPicPr>
        <p:blipFill rotWithShape="1">
          <a:blip r:embed="rId4">
            <a:alphaModFix/>
          </a:blip>
          <a:srcRect/>
          <a:stretch/>
        </p:blipFill>
        <p:spPr>
          <a:xfrm>
            <a:off x="4027625" y="3600130"/>
            <a:ext cx="9676948" cy="47250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11ea2f3a84f_1_449"/>
          <p:cNvSpPr/>
          <p:nvPr/>
        </p:nvSpPr>
        <p:spPr>
          <a:xfrm>
            <a:off x="8909589" y="3834434"/>
            <a:ext cx="6057715" cy="3456146"/>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g11ea2f3a84f_1_449"/>
          <p:cNvSpPr/>
          <p:nvPr/>
        </p:nvSpPr>
        <p:spPr>
          <a:xfrm>
            <a:off x="1627220" y="3722102"/>
            <a:ext cx="6252106" cy="3561287"/>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g11ea2f3a84f_1_44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Advantages and Disadvantages </a:t>
            </a:r>
            <a:endParaRPr>
              <a:solidFill>
                <a:srgbClr val="3F3F3F"/>
              </a:solidFill>
            </a:endParaRPr>
          </a:p>
        </p:txBody>
      </p:sp>
      <p:sp>
        <p:nvSpPr>
          <p:cNvPr id="927" name="Google Shape;927;g11ea2f3a84f_1_449"/>
          <p:cNvSpPr/>
          <p:nvPr/>
        </p:nvSpPr>
        <p:spPr>
          <a:xfrm>
            <a:off x="1627298" y="3192470"/>
            <a:ext cx="6252106" cy="3635504"/>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g11ea2f3a84f_1_449"/>
          <p:cNvSpPr/>
          <p:nvPr/>
        </p:nvSpPr>
        <p:spPr>
          <a:xfrm>
            <a:off x="2042667" y="2417739"/>
            <a:ext cx="5184806" cy="1130075"/>
          </a:xfrm>
          <a:prstGeom prst="roundRect">
            <a:avLst>
              <a:gd name="adj" fmla="val 16667"/>
            </a:avLst>
          </a:prstGeom>
          <a:solidFill>
            <a:srgbClr val="ACC8DD"/>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Advantages</a:t>
            </a:r>
            <a:endParaRPr sz="2200" b="1" i="0" u="none" strike="noStrike" cap="none">
              <a:solidFill>
                <a:srgbClr val="3F3F3F"/>
              </a:solidFill>
              <a:latin typeface="Open Sans"/>
              <a:ea typeface="Open Sans"/>
              <a:cs typeface="Open Sans"/>
              <a:sym typeface="Open Sans"/>
            </a:endParaRPr>
          </a:p>
        </p:txBody>
      </p:sp>
      <p:sp>
        <p:nvSpPr>
          <p:cNvPr id="929" name="Google Shape;929;g11ea2f3a84f_1_449"/>
          <p:cNvSpPr/>
          <p:nvPr/>
        </p:nvSpPr>
        <p:spPr>
          <a:xfrm>
            <a:off x="8909614" y="3066284"/>
            <a:ext cx="6057715" cy="3668676"/>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11ea2f3a84f_1_449"/>
          <p:cNvSpPr/>
          <p:nvPr/>
        </p:nvSpPr>
        <p:spPr>
          <a:xfrm>
            <a:off x="9201636" y="2417738"/>
            <a:ext cx="5184806" cy="1130075"/>
          </a:xfrm>
          <a:prstGeom prst="roundRect">
            <a:avLst>
              <a:gd name="adj" fmla="val 16667"/>
            </a:avLst>
          </a:prstGeom>
          <a:solidFill>
            <a:srgbClr val="ACC8DD"/>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Disadvantages</a:t>
            </a:r>
            <a:endParaRPr sz="2200" b="1" i="0" u="none" strike="noStrike" cap="none">
              <a:solidFill>
                <a:srgbClr val="3F3F3F"/>
              </a:solidFill>
              <a:latin typeface="Open Sans"/>
              <a:ea typeface="Open Sans"/>
              <a:cs typeface="Open Sans"/>
              <a:sym typeface="Open Sans"/>
            </a:endParaRPr>
          </a:p>
        </p:txBody>
      </p:sp>
      <p:sp>
        <p:nvSpPr>
          <p:cNvPr id="931" name="Google Shape;931;g11ea2f3a84f_1_449"/>
          <p:cNvSpPr txBox="1"/>
          <p:nvPr/>
        </p:nvSpPr>
        <p:spPr>
          <a:xfrm>
            <a:off x="1740448" y="3834434"/>
            <a:ext cx="5857800" cy="28599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Expansion of the network is both possible and simple.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We divide the network into smaller portions (star networks) to make it easier to operate and maintain.</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If one section is damaged, the others are untouched.</a:t>
            </a:r>
            <a:endParaRPr sz="2200" b="0" i="0" u="none" strike="noStrike" cap="none">
              <a:solidFill>
                <a:srgbClr val="3F3F3F"/>
              </a:solidFill>
              <a:latin typeface="Open Sans"/>
              <a:ea typeface="Open Sans"/>
              <a:cs typeface="Open Sans"/>
              <a:sym typeface="Open Sans"/>
            </a:endParaRPr>
          </a:p>
        </p:txBody>
      </p:sp>
      <p:sp>
        <p:nvSpPr>
          <p:cNvPr id="932" name="Google Shape;932;g11ea2f3a84f_1_449"/>
          <p:cNvSpPr txBox="1"/>
          <p:nvPr/>
        </p:nvSpPr>
        <p:spPr>
          <a:xfrm>
            <a:off x="8960298" y="4147709"/>
            <a:ext cx="6018600" cy="24705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For its basic form, tree topology relies heavily on the main bus wire, and if it breaks, the entire network is hampered.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When more nodes and segments are introduced, maintenance becomes more difficult.</a:t>
            </a:r>
            <a:endParaRPr sz="2200" b="0" i="0" u="none" strike="noStrike" cap="none">
              <a:solidFill>
                <a:srgbClr val="3F3F3F"/>
              </a:solidFill>
              <a:latin typeface="Open Sans"/>
              <a:ea typeface="Open Sans"/>
              <a:cs typeface="Open Sans"/>
              <a:sym typeface="Open Sans"/>
            </a:endParaRPr>
          </a:p>
        </p:txBody>
      </p:sp>
      <p:sp>
        <p:nvSpPr>
          <p:cNvPr id="933" name="Google Shape;933;g11ea2f3a84f_1_449"/>
          <p:cNvSpPr/>
          <p:nvPr/>
        </p:nvSpPr>
        <p:spPr>
          <a:xfrm>
            <a:off x="4622800" y="816352"/>
            <a:ext cx="702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4" name="Google Shape;934;g11ea2f3a84f_1_449"/>
          <p:cNvSpPr txBox="1"/>
          <p:nvPr/>
        </p:nvSpPr>
        <p:spPr>
          <a:xfrm>
            <a:off x="3036873" y="1402558"/>
            <a:ext cx="1050587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advantage and disadvantages of tree topology are:</a:t>
            </a:r>
            <a:endParaRPr>
              <a:solidFill>
                <a:srgbClr val="3F3F3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61"/>
          <p:cNvSpPr/>
          <p:nvPr/>
        </p:nvSpPr>
        <p:spPr>
          <a:xfrm>
            <a:off x="1321950" y="1503568"/>
            <a:ext cx="14548500" cy="2020682"/>
          </a:xfrm>
          <a:prstGeom prst="roundRect">
            <a:avLst>
              <a:gd name="adj" fmla="val 16667"/>
            </a:avLst>
          </a:prstGeom>
          <a:solidFill>
            <a:srgbClr val="F4CCCC"/>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61"/>
          <p:cNvSpPr txBox="1">
            <a:spLocks noGrp="1"/>
          </p:cNvSpPr>
          <p:nvPr>
            <p:ph type="body" idx="1"/>
          </p:nvPr>
        </p:nvSpPr>
        <p:spPr>
          <a:xfrm>
            <a:off x="1402125" y="1503575"/>
            <a:ext cx="14176800" cy="2020800"/>
          </a:xfrm>
          <a:prstGeom prst="rect">
            <a:avLst/>
          </a:prstGeom>
          <a:noFill/>
          <a:ln>
            <a:noFill/>
          </a:ln>
        </p:spPr>
        <p:txBody>
          <a:bodyPr spcFirstLastPara="1" wrap="square" lIns="91425" tIns="0" rIns="91425" bIns="0" anchor="ctr" anchorCtr="0">
            <a:noAutofit/>
          </a:bodyPr>
          <a:lstStyle/>
          <a:p>
            <a:pPr marL="0" lvl="0" indent="0" algn="ctr" rtl="0">
              <a:lnSpc>
                <a:spcPct val="142857"/>
              </a:lnSpc>
              <a:spcBef>
                <a:spcPts val="1000"/>
              </a:spcBef>
              <a:spcAft>
                <a:spcPts val="0"/>
              </a:spcAft>
              <a:buSzPts val="2800"/>
              <a:buNone/>
            </a:pPr>
            <a:r>
              <a:rPr lang="en-US">
                <a:solidFill>
                  <a:srgbClr val="3F3F3F"/>
                </a:solidFill>
              </a:rPr>
              <a:t>It is a mixture of two or more topologies. For example, in an office, if one department uses ring topology and</a:t>
            </a:r>
            <a:r>
              <a:rPr lang="en-US"/>
              <a:t> </a:t>
            </a:r>
            <a:r>
              <a:rPr lang="en-US">
                <a:solidFill>
                  <a:srgbClr val="3F3F3F"/>
                </a:solidFill>
              </a:rPr>
              <a:t>another uses star</a:t>
            </a:r>
            <a:r>
              <a:rPr lang="en-US"/>
              <a:t> </a:t>
            </a:r>
            <a:r>
              <a:rPr lang="en-US">
                <a:solidFill>
                  <a:srgbClr val="3F3F3F"/>
                </a:solidFill>
              </a:rPr>
              <a:t>topology, connecting these topologies will result in Hybrid Topology (ring topology and star topology).</a:t>
            </a:r>
            <a:endParaRPr>
              <a:solidFill>
                <a:srgbClr val="3F3F3F"/>
              </a:solidFill>
            </a:endParaRPr>
          </a:p>
        </p:txBody>
      </p:sp>
      <p:sp>
        <p:nvSpPr>
          <p:cNvPr id="941" name="Google Shape;941;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Hybrid Topology</a:t>
            </a:r>
            <a:endParaRPr/>
          </a:p>
        </p:txBody>
      </p:sp>
      <p:pic>
        <p:nvPicPr>
          <p:cNvPr id="942" name="Google Shape;942;p61"/>
          <p:cNvPicPr preferRelativeResize="0"/>
          <p:nvPr/>
        </p:nvPicPr>
        <p:blipFill rotWithShape="1">
          <a:blip r:embed="rId3">
            <a:alphaModFix/>
          </a:blip>
          <a:srcRect/>
          <a:stretch/>
        </p:blipFill>
        <p:spPr>
          <a:xfrm>
            <a:off x="2952513" y="3899550"/>
            <a:ext cx="11287373" cy="3587925"/>
          </a:xfrm>
          <a:prstGeom prst="rect">
            <a:avLst/>
          </a:prstGeom>
          <a:noFill/>
          <a:ln>
            <a:noFill/>
          </a:ln>
        </p:spPr>
      </p:pic>
      <p:sp>
        <p:nvSpPr>
          <p:cNvPr id="943" name="Google Shape;943;p61"/>
          <p:cNvSpPr/>
          <p:nvPr/>
        </p:nvSpPr>
        <p:spPr>
          <a:xfrm>
            <a:off x="6324600" y="816324"/>
            <a:ext cx="3613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g11ea2f3a84f_1_465"/>
          <p:cNvSpPr/>
          <p:nvPr/>
        </p:nvSpPr>
        <p:spPr>
          <a:xfrm>
            <a:off x="8550325" y="4131718"/>
            <a:ext cx="6385200" cy="4019700"/>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g11ea2f3a84f_1_465"/>
          <p:cNvSpPr/>
          <p:nvPr/>
        </p:nvSpPr>
        <p:spPr>
          <a:xfrm>
            <a:off x="1603050" y="3552226"/>
            <a:ext cx="6590100" cy="4567500"/>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g11ea2f3a84f_1_4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Advantages and Disadvantages </a:t>
            </a:r>
            <a:endParaRPr>
              <a:solidFill>
                <a:srgbClr val="3F3F3F"/>
              </a:solidFill>
            </a:endParaRPr>
          </a:p>
        </p:txBody>
      </p:sp>
      <p:sp>
        <p:nvSpPr>
          <p:cNvPr id="951" name="Google Shape;951;g11ea2f3a84f_1_465"/>
          <p:cNvSpPr/>
          <p:nvPr/>
        </p:nvSpPr>
        <p:spPr>
          <a:xfrm>
            <a:off x="1603128" y="2878483"/>
            <a:ext cx="6590100" cy="4662600"/>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g11ea2f3a84f_1_465"/>
          <p:cNvSpPr/>
          <p:nvPr/>
        </p:nvSpPr>
        <p:spPr>
          <a:xfrm>
            <a:off x="2217100" y="2054813"/>
            <a:ext cx="5465100" cy="1140900"/>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Advantages</a:t>
            </a:r>
            <a:endParaRPr sz="2200" b="1" i="0" u="none" strike="noStrike" cap="none">
              <a:solidFill>
                <a:srgbClr val="3F3F3F"/>
              </a:solidFill>
              <a:latin typeface="Open Sans"/>
              <a:ea typeface="Open Sans"/>
              <a:cs typeface="Open Sans"/>
              <a:sym typeface="Open Sans"/>
            </a:endParaRPr>
          </a:p>
        </p:txBody>
      </p:sp>
      <p:sp>
        <p:nvSpPr>
          <p:cNvPr id="953" name="Google Shape;953;g11ea2f3a84f_1_465"/>
          <p:cNvSpPr/>
          <p:nvPr/>
        </p:nvSpPr>
        <p:spPr>
          <a:xfrm>
            <a:off x="8550325" y="2878475"/>
            <a:ext cx="6385200" cy="4567500"/>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11ea2f3a84f_1_465"/>
          <p:cNvSpPr/>
          <p:nvPr/>
        </p:nvSpPr>
        <p:spPr>
          <a:xfrm>
            <a:off x="8916900" y="2142500"/>
            <a:ext cx="5465100" cy="1171800"/>
          </a:xfrm>
          <a:prstGeom prst="roundRect">
            <a:avLst>
              <a:gd name="adj" fmla="val 16667"/>
            </a:avLst>
          </a:prstGeom>
          <a:solidFill>
            <a:srgbClr val="7EA9CA"/>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Disadvantages</a:t>
            </a:r>
            <a:endParaRPr sz="2200" b="1" i="0" u="none" strike="noStrike" cap="none">
              <a:solidFill>
                <a:srgbClr val="3F3F3F"/>
              </a:solidFill>
              <a:latin typeface="Open Sans"/>
              <a:ea typeface="Open Sans"/>
              <a:cs typeface="Open Sans"/>
              <a:sym typeface="Open Sans"/>
            </a:endParaRPr>
          </a:p>
        </p:txBody>
      </p:sp>
      <p:sp>
        <p:nvSpPr>
          <p:cNvPr id="955" name="Google Shape;955;g11ea2f3a84f_1_465"/>
          <p:cNvSpPr txBox="1"/>
          <p:nvPr/>
        </p:nvSpPr>
        <p:spPr>
          <a:xfrm>
            <a:off x="2020750" y="3195726"/>
            <a:ext cx="5857800" cy="40281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This form of topology integrates the advantages of various topologies into a single topology.</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quite dependable.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highly adaptable as hybrid networks are built in such a way that new hardware components can be easily integrated.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simple to spot errors and troubleshoot them.</a:t>
            </a:r>
            <a:endParaRPr sz="2200" b="0" i="0" u="none" strike="noStrike" cap="none">
              <a:solidFill>
                <a:srgbClr val="3F3F3F"/>
              </a:solidFill>
              <a:latin typeface="Open Sans"/>
              <a:ea typeface="Open Sans"/>
              <a:cs typeface="Open Sans"/>
              <a:sym typeface="Open Sans"/>
            </a:endParaRPr>
          </a:p>
        </p:txBody>
      </p:sp>
      <p:sp>
        <p:nvSpPr>
          <p:cNvPr id="956" name="Google Shape;956;g11ea2f3a84f_1_465"/>
          <p:cNvSpPr txBox="1"/>
          <p:nvPr/>
        </p:nvSpPr>
        <p:spPr>
          <a:xfrm>
            <a:off x="8733625" y="3463106"/>
            <a:ext cx="6018600" cy="32493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a high-priced network type.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creation of a hybrid network is a difficult task.</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In order to link one topology to another, hardware must be changed.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Hybrid architectures are typically larger in scale, necessitating a high number of wires during the installation procedure.</a:t>
            </a:r>
            <a:endParaRPr sz="2200" b="0" i="0" u="none" strike="noStrike" cap="none">
              <a:solidFill>
                <a:srgbClr val="3F3F3F"/>
              </a:solidFill>
              <a:latin typeface="Open Sans"/>
              <a:ea typeface="Open Sans"/>
              <a:cs typeface="Open Sans"/>
              <a:sym typeface="Open Sans"/>
            </a:endParaRPr>
          </a:p>
        </p:txBody>
      </p:sp>
      <p:sp>
        <p:nvSpPr>
          <p:cNvPr id="957" name="Google Shape;957;g11ea2f3a84f_1_465"/>
          <p:cNvSpPr/>
          <p:nvPr/>
        </p:nvSpPr>
        <p:spPr>
          <a:xfrm>
            <a:off x="4622800" y="816352"/>
            <a:ext cx="702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8" name="Google Shape;958;g11ea2f3a84f_1_465"/>
          <p:cNvSpPr txBox="1"/>
          <p:nvPr/>
        </p:nvSpPr>
        <p:spPr>
          <a:xfrm>
            <a:off x="2921975" y="1193038"/>
            <a:ext cx="10981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F3F3F"/>
                </a:solidFill>
                <a:latin typeface="Open Sans"/>
                <a:ea typeface="Open Sans"/>
                <a:cs typeface="Open Sans"/>
                <a:sym typeface="Open Sans"/>
              </a:rPr>
              <a:t>The advantage and disadvantages of hybrid topology are:</a:t>
            </a:r>
            <a:endParaRPr>
              <a:solidFill>
                <a:srgbClr val="3F3F3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1d8b0d4580_0_505"/>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Computer Fundamentals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62"/>
          <p:cNvSpPr>
            <a:spLocks noGrp="1"/>
          </p:cNvSpPr>
          <p:nvPr>
            <p:ph type="body" idx="1"/>
          </p:nvPr>
        </p:nvSpPr>
        <p:spPr>
          <a:xfrm>
            <a:off x="1922675" y="1503568"/>
            <a:ext cx="13086000" cy="1930175"/>
          </a:xfrm>
          <a:prstGeom prst="roundRect">
            <a:avLst>
              <a:gd name="adj" fmla="val 16667"/>
            </a:avLst>
          </a:prstGeom>
          <a:noFill/>
          <a:ln w="9525" cap="flat" cmpd="sng">
            <a:solidFill>
              <a:srgbClr val="3F739B"/>
            </a:solidFill>
            <a:prstDash val="solid"/>
            <a:round/>
            <a:headEnd type="none" w="sm" len="sm"/>
            <a:tailEnd type="none" w="sm" len="sm"/>
          </a:ln>
        </p:spPr>
        <p:txBody>
          <a:bodyPr spcFirstLastPara="1" wrap="square" lIns="91425" tIns="0" rIns="91425" bIns="0" anchor="ctr" anchorCtr="0">
            <a:normAutofit/>
          </a:bodyPr>
          <a:lstStyle/>
          <a:p>
            <a:pPr marL="342900" lvl="0" indent="-342900" algn="just" rtl="0">
              <a:lnSpc>
                <a:spcPct val="133333"/>
              </a:lnSpc>
              <a:spcBef>
                <a:spcPts val="1000"/>
              </a:spcBef>
              <a:spcAft>
                <a:spcPts val="0"/>
              </a:spcAft>
              <a:buClr>
                <a:srgbClr val="3F3F3F"/>
              </a:buClr>
              <a:buSzPts val="2200"/>
              <a:buFont typeface="Open Sans"/>
              <a:buChar char="•"/>
            </a:pPr>
            <a:r>
              <a:rPr lang="en-US">
                <a:solidFill>
                  <a:srgbClr val="3F3F3F"/>
                </a:solidFill>
              </a:rPr>
              <a:t>A computer network is a group of computers connected with each other through a transmission medium such as cable, wire, and so on. </a:t>
            </a:r>
            <a:endParaRPr>
              <a:solidFill>
                <a:srgbClr val="3F3F3F"/>
              </a:solidFill>
            </a:endParaRPr>
          </a:p>
          <a:p>
            <a:pPr marL="342900" lvl="0" indent="-342900" algn="just" rtl="0">
              <a:lnSpc>
                <a:spcPct val="133333"/>
              </a:lnSpc>
              <a:spcBef>
                <a:spcPts val="1000"/>
              </a:spcBef>
              <a:spcAft>
                <a:spcPts val="0"/>
              </a:spcAft>
              <a:buClr>
                <a:srgbClr val="3F3F3F"/>
              </a:buClr>
              <a:buSzPts val="2200"/>
              <a:buFont typeface="Open Sans"/>
              <a:buChar char="•"/>
            </a:pPr>
            <a:r>
              <a:rPr lang="en-US"/>
              <a:t>A computer network can be categorized by its size and is mainly of three types:</a:t>
            </a:r>
            <a:endParaRPr>
              <a:solidFill>
                <a:srgbClr val="3F3F3F"/>
              </a:solidFill>
            </a:endParaRPr>
          </a:p>
        </p:txBody>
      </p:sp>
      <p:sp>
        <p:nvSpPr>
          <p:cNvPr id="964" name="Google Shape;964;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Computer Network Types</a:t>
            </a:r>
            <a:endParaRPr>
              <a:solidFill>
                <a:srgbClr val="3F3F3F"/>
              </a:solidFill>
            </a:endParaRPr>
          </a:p>
        </p:txBody>
      </p:sp>
      <p:pic>
        <p:nvPicPr>
          <p:cNvPr id="965" name="Google Shape;965;p62"/>
          <p:cNvPicPr preferRelativeResize="0"/>
          <p:nvPr/>
        </p:nvPicPr>
        <p:blipFill rotWithShape="1">
          <a:blip r:embed="rId3">
            <a:alphaModFix/>
          </a:blip>
          <a:srcRect/>
          <a:stretch/>
        </p:blipFill>
        <p:spPr>
          <a:xfrm>
            <a:off x="3856775" y="4020189"/>
            <a:ext cx="8615475" cy="2982075"/>
          </a:xfrm>
          <a:prstGeom prst="rect">
            <a:avLst/>
          </a:prstGeom>
          <a:noFill/>
          <a:ln>
            <a:noFill/>
          </a:ln>
        </p:spPr>
      </p:pic>
      <p:sp>
        <p:nvSpPr>
          <p:cNvPr id="966" name="Google Shape;966;p62"/>
          <p:cNvSpPr/>
          <p:nvPr/>
        </p:nvSpPr>
        <p:spPr>
          <a:xfrm>
            <a:off x="5295900" y="816324"/>
            <a:ext cx="5681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3"/>
          <p:cNvSpPr>
            <a:spLocks noGrp="1"/>
          </p:cNvSpPr>
          <p:nvPr>
            <p:ph type="body" idx="1"/>
          </p:nvPr>
        </p:nvSpPr>
        <p:spPr>
          <a:xfrm>
            <a:off x="2457000" y="1617763"/>
            <a:ext cx="12208500" cy="2253600"/>
          </a:xfrm>
          <a:prstGeom prst="roundRect">
            <a:avLst>
              <a:gd name="adj" fmla="val 16667"/>
            </a:avLst>
          </a:prstGeom>
          <a:noFill/>
          <a:ln w="9525" cap="flat" cmpd="sng">
            <a:solidFill>
              <a:srgbClr val="3F739B"/>
            </a:solidFill>
            <a:prstDash val="solid"/>
            <a:round/>
            <a:headEnd type="none" w="sm" len="sm"/>
            <a:tailEnd type="none" w="sm" len="sm"/>
          </a:ln>
        </p:spPr>
        <p:txBody>
          <a:bodyPr spcFirstLastPara="1" wrap="square" lIns="91425" tIns="0" rIns="91425" bIns="0" anchor="ctr" anchorCtr="0">
            <a:normAutofit/>
          </a:bodyPr>
          <a:lstStyle/>
          <a:p>
            <a:pPr marL="457200" lvl="0" indent="-368300" algn="l" rtl="0">
              <a:lnSpc>
                <a:spcPct val="115000"/>
              </a:lnSpc>
              <a:spcBef>
                <a:spcPts val="1000"/>
              </a:spcBef>
              <a:spcAft>
                <a:spcPts val="0"/>
              </a:spcAft>
              <a:buSzPts val="2200"/>
              <a:buFont typeface="Open Sans"/>
              <a:buChar char="●"/>
            </a:pPr>
            <a:r>
              <a:rPr lang="en-US"/>
              <a:t>LAN is a group of computers connected with each other in small places and is best suited for schools, hospitals, apartments and so on.</a:t>
            </a:r>
            <a:endParaRPr/>
          </a:p>
          <a:p>
            <a:pPr marL="457200" lvl="0" indent="-368300" algn="l" rtl="0">
              <a:lnSpc>
                <a:spcPct val="133333"/>
              </a:lnSpc>
              <a:spcBef>
                <a:spcPts val="0"/>
              </a:spcBef>
              <a:spcAft>
                <a:spcPts val="0"/>
              </a:spcAft>
              <a:buSzPts val="2200"/>
              <a:buFont typeface="Open Sans"/>
              <a:buChar char="●"/>
            </a:pPr>
            <a:r>
              <a:rPr lang="en-US"/>
              <a:t>Due to its small size, LAN works faster, with its speed between 10 to 100 Mbps. It can transfer data with a speed ranging from 4 to 16 Mbps.</a:t>
            </a:r>
            <a:endParaRPr>
              <a:solidFill>
                <a:srgbClr val="3F3F3F"/>
              </a:solidFill>
            </a:endParaRPr>
          </a:p>
        </p:txBody>
      </p:sp>
      <p:sp>
        <p:nvSpPr>
          <p:cNvPr id="972" name="Google Shape;972;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LAN (Local Area Network)</a:t>
            </a:r>
            <a:endParaRPr>
              <a:solidFill>
                <a:srgbClr val="3F3F3F"/>
              </a:solidFill>
            </a:endParaRPr>
          </a:p>
        </p:txBody>
      </p:sp>
      <p:pic>
        <p:nvPicPr>
          <p:cNvPr id="973" name="Google Shape;973;p63"/>
          <p:cNvPicPr preferRelativeResize="0"/>
          <p:nvPr/>
        </p:nvPicPr>
        <p:blipFill rotWithShape="1">
          <a:blip r:embed="rId3">
            <a:alphaModFix/>
          </a:blip>
          <a:srcRect/>
          <a:stretch/>
        </p:blipFill>
        <p:spPr>
          <a:xfrm>
            <a:off x="4828250" y="4572000"/>
            <a:ext cx="7465999" cy="3477249"/>
          </a:xfrm>
          <a:prstGeom prst="rect">
            <a:avLst/>
          </a:prstGeom>
          <a:noFill/>
          <a:ln>
            <a:noFill/>
          </a:ln>
        </p:spPr>
      </p:pic>
      <p:sp>
        <p:nvSpPr>
          <p:cNvPr id="974" name="Google Shape;974;p63"/>
          <p:cNvSpPr/>
          <p:nvPr/>
        </p:nvSpPr>
        <p:spPr>
          <a:xfrm>
            <a:off x="5270500" y="816324"/>
            <a:ext cx="5717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4"/>
          <p:cNvSpPr>
            <a:spLocks noGrp="1"/>
          </p:cNvSpPr>
          <p:nvPr>
            <p:ph type="body" idx="1"/>
          </p:nvPr>
        </p:nvSpPr>
        <p:spPr>
          <a:xfrm>
            <a:off x="2819398" y="1429648"/>
            <a:ext cx="11134825" cy="1356753"/>
          </a:xfrm>
          <a:prstGeom prst="roundRect">
            <a:avLst>
              <a:gd name="adj" fmla="val 16667"/>
            </a:avLst>
          </a:prstGeom>
          <a:noFill/>
          <a:ln w="9525" cap="flat" cmpd="sng">
            <a:solidFill>
              <a:srgbClr val="3F739B"/>
            </a:solidFill>
            <a:prstDash val="solid"/>
            <a:round/>
            <a:headEnd type="none" w="sm" len="sm"/>
            <a:tailEnd type="none" w="sm" len="sm"/>
          </a:ln>
        </p:spPr>
        <p:txBody>
          <a:bodyPr spcFirstLastPara="1" wrap="square" lIns="91425" tIns="0" rIns="91425" bIns="0" anchor="ctr" anchorCtr="0">
            <a:normAutofit/>
          </a:bodyPr>
          <a:lstStyle/>
          <a:p>
            <a:pPr marL="0" lvl="0" indent="0" algn="ctr" rtl="0">
              <a:lnSpc>
                <a:spcPct val="133333"/>
              </a:lnSpc>
              <a:spcBef>
                <a:spcPts val="1000"/>
              </a:spcBef>
              <a:spcAft>
                <a:spcPts val="0"/>
              </a:spcAft>
              <a:buClr>
                <a:srgbClr val="3F3F3F"/>
              </a:buClr>
              <a:buSzPts val="2378"/>
              <a:buNone/>
            </a:pPr>
            <a:r>
              <a:rPr lang="en-US">
                <a:solidFill>
                  <a:srgbClr val="3F3F3F"/>
                </a:solidFill>
              </a:rPr>
              <a:t>In MAN, various LANs are connected to each other through telephone lines. </a:t>
            </a:r>
            <a:r>
              <a:rPr lang="en-US"/>
              <a:t>It is mainly held and operated </a:t>
            </a:r>
            <a:r>
              <a:rPr lang="en-US">
                <a:solidFill>
                  <a:srgbClr val="3F3F3F"/>
                </a:solidFill>
              </a:rPr>
              <a:t>by a single private or public company.</a:t>
            </a:r>
            <a:endParaRPr>
              <a:solidFill>
                <a:srgbClr val="3F3F3F"/>
              </a:solidFill>
            </a:endParaRPr>
          </a:p>
        </p:txBody>
      </p:sp>
      <p:sp>
        <p:nvSpPr>
          <p:cNvPr id="980" name="Google Shape;980;p64"/>
          <p:cNvSpPr txBox="1">
            <a:spLocks noGrp="1"/>
          </p:cNvSpPr>
          <p:nvPr>
            <p:ph type="title"/>
          </p:nvPr>
        </p:nvSpPr>
        <p:spPr>
          <a:xfrm>
            <a:off x="0" y="3649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MAN (Metropolitan Area Network)</a:t>
            </a:r>
            <a:endParaRPr>
              <a:solidFill>
                <a:srgbClr val="3F3F3F"/>
              </a:solidFill>
            </a:endParaRPr>
          </a:p>
        </p:txBody>
      </p:sp>
      <p:sp>
        <p:nvSpPr>
          <p:cNvPr id="981" name="Google Shape;981;p64"/>
          <p:cNvSpPr/>
          <p:nvPr/>
        </p:nvSpPr>
        <p:spPr>
          <a:xfrm>
            <a:off x="4292235" y="951452"/>
            <a:ext cx="76557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2" name="Google Shape;982;p64"/>
          <p:cNvSpPr/>
          <p:nvPr/>
        </p:nvSpPr>
        <p:spPr>
          <a:xfrm>
            <a:off x="2819399" y="7222223"/>
            <a:ext cx="11134825" cy="1356752"/>
          </a:xfrm>
          <a:prstGeom prst="roundRect">
            <a:avLst>
              <a:gd name="adj" fmla="val 16667"/>
            </a:avLst>
          </a:prstGeom>
          <a:noFill/>
          <a:ln w="9525" cap="flat" cmpd="sng">
            <a:solidFill>
              <a:srgbClr val="3F739B"/>
            </a:solidFill>
            <a:prstDash val="solid"/>
            <a:round/>
            <a:headEnd type="none" w="sm" len="sm"/>
            <a:tailEnd type="none" w="sm" len="sm"/>
          </a:ln>
        </p:spPr>
        <p:txBody>
          <a:bodyPr spcFirstLastPara="1" wrap="square" lIns="91425" tIns="0" rIns="91425" bIns="0" anchor="ctr" anchorCtr="0">
            <a:normAutofit/>
          </a:bodyPr>
          <a:lstStyle/>
          <a:p>
            <a:pPr marL="0" marR="0" lvl="0" indent="0" algn="ctr" rtl="0">
              <a:lnSpc>
                <a:spcPct val="133333"/>
              </a:lnSpc>
              <a:spcBef>
                <a:spcPts val="1000"/>
              </a:spcBef>
              <a:spcAft>
                <a:spcPts val="0"/>
              </a:spcAft>
              <a:buClr>
                <a:srgbClr val="3F3F3F"/>
              </a:buClr>
              <a:buSzPts val="2378"/>
              <a:buFont typeface="Arial"/>
              <a:buNone/>
            </a:pPr>
            <a:r>
              <a:rPr lang="en-US" sz="2200" b="0" i="0" u="none" strike="noStrike" cap="none">
                <a:solidFill>
                  <a:srgbClr val="3F3F3F"/>
                </a:solidFill>
                <a:latin typeface="Open Sans"/>
                <a:ea typeface="Open Sans"/>
                <a:cs typeface="Open Sans"/>
                <a:sym typeface="Open Sans"/>
              </a:rPr>
              <a:t>The size of the MAN is larger than LANs and smaller than WANs. A MAN covers the larger area of a city or town that is around 50 Kms.</a:t>
            </a:r>
            <a:endParaRPr/>
          </a:p>
        </p:txBody>
      </p:sp>
      <p:pic>
        <p:nvPicPr>
          <p:cNvPr id="983" name="Google Shape;983;p64"/>
          <p:cNvPicPr preferRelativeResize="0"/>
          <p:nvPr/>
        </p:nvPicPr>
        <p:blipFill rotWithShape="1">
          <a:blip r:embed="rId3">
            <a:alphaModFix/>
          </a:blip>
          <a:srcRect/>
          <a:stretch/>
        </p:blipFill>
        <p:spPr>
          <a:xfrm>
            <a:off x="5380095" y="2874144"/>
            <a:ext cx="5568836" cy="409244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65"/>
          <p:cNvSpPr>
            <a:spLocks noGrp="1"/>
          </p:cNvSpPr>
          <p:nvPr>
            <p:ph type="body" idx="1"/>
          </p:nvPr>
        </p:nvSpPr>
        <p:spPr>
          <a:xfrm>
            <a:off x="2611050" y="1581538"/>
            <a:ext cx="11877600" cy="2380862"/>
          </a:xfrm>
          <a:prstGeom prst="roundRect">
            <a:avLst>
              <a:gd name="adj" fmla="val 16667"/>
            </a:avLst>
          </a:prstGeom>
          <a:noFill/>
          <a:ln w="9525" cap="flat" cmpd="sng">
            <a:solidFill>
              <a:srgbClr val="3F739B"/>
            </a:solidFill>
            <a:prstDash val="solid"/>
            <a:round/>
            <a:headEnd type="none" w="sm" len="sm"/>
            <a:tailEnd type="none" w="sm" len="sm"/>
          </a:ln>
        </p:spPr>
        <p:txBody>
          <a:bodyPr spcFirstLastPara="1" wrap="square" lIns="91425" tIns="0" rIns="91425" bIns="0" anchor="ctr" anchorCtr="0">
            <a:normAutofit/>
          </a:bodyPr>
          <a:lstStyle/>
          <a:p>
            <a:pPr marL="457200" lvl="0" indent="-368300" algn="l" rtl="0">
              <a:lnSpc>
                <a:spcPct val="133333"/>
              </a:lnSpc>
              <a:spcBef>
                <a:spcPts val="1000"/>
              </a:spcBef>
              <a:spcAft>
                <a:spcPts val="0"/>
              </a:spcAft>
              <a:buSzPts val="2200"/>
              <a:buFont typeface="Open Sans"/>
              <a:buChar char="●"/>
            </a:pPr>
            <a:r>
              <a:rPr lang="en-US"/>
              <a:t>WAN provides long distance transmission of data, and its size is larger than LAN and MAN. It can cover a country, continent, or even the whole world</a:t>
            </a:r>
            <a:endParaRPr/>
          </a:p>
          <a:p>
            <a:pPr marL="457200" lvl="0" indent="-368300" algn="l" rtl="0">
              <a:lnSpc>
                <a:spcPct val="133333"/>
              </a:lnSpc>
              <a:spcBef>
                <a:spcPts val="0"/>
              </a:spcBef>
              <a:spcAft>
                <a:spcPts val="0"/>
              </a:spcAft>
              <a:buSzPts val="2200"/>
              <a:buFont typeface="Open Sans"/>
              <a:buChar char="●"/>
            </a:pPr>
            <a:r>
              <a:rPr lang="en-US"/>
              <a:t>The medium of communication used by WAN is PSTN or Satellite links. </a:t>
            </a:r>
            <a:br>
              <a:rPr lang="en-US"/>
            </a:br>
            <a:r>
              <a:rPr lang="en-US"/>
              <a:t>Some examples are Internet and Broadband Mobile Connections, such as 3G or 4G.</a:t>
            </a:r>
            <a:endParaRPr>
              <a:solidFill>
                <a:srgbClr val="3F3F3F"/>
              </a:solidFill>
            </a:endParaRPr>
          </a:p>
        </p:txBody>
      </p:sp>
      <p:sp>
        <p:nvSpPr>
          <p:cNvPr id="989" name="Google Shape;989;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WAN (Wide Area Network)</a:t>
            </a:r>
            <a:endParaRPr>
              <a:solidFill>
                <a:srgbClr val="3F3F3F"/>
              </a:solidFill>
            </a:endParaRPr>
          </a:p>
        </p:txBody>
      </p:sp>
      <p:pic>
        <p:nvPicPr>
          <p:cNvPr id="990" name="Google Shape;990;p65"/>
          <p:cNvPicPr preferRelativeResize="0"/>
          <p:nvPr/>
        </p:nvPicPr>
        <p:blipFill rotWithShape="1">
          <a:blip r:embed="rId3">
            <a:alphaModFix/>
          </a:blip>
          <a:srcRect/>
          <a:stretch/>
        </p:blipFill>
        <p:spPr>
          <a:xfrm>
            <a:off x="4493213" y="4326325"/>
            <a:ext cx="7269574" cy="3697274"/>
          </a:xfrm>
          <a:prstGeom prst="rect">
            <a:avLst/>
          </a:prstGeom>
          <a:noFill/>
          <a:ln>
            <a:noFill/>
          </a:ln>
        </p:spPr>
      </p:pic>
      <p:sp>
        <p:nvSpPr>
          <p:cNvPr id="991" name="Google Shape;991;p65"/>
          <p:cNvSpPr/>
          <p:nvPr/>
        </p:nvSpPr>
        <p:spPr>
          <a:xfrm>
            <a:off x="5207000" y="816324"/>
            <a:ext cx="58460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Transmission Modes</a:t>
            </a:r>
            <a:endParaRPr>
              <a:solidFill>
                <a:srgbClr val="3F3F3F"/>
              </a:solidFill>
            </a:endParaRPr>
          </a:p>
        </p:txBody>
      </p:sp>
      <p:sp>
        <p:nvSpPr>
          <p:cNvPr id="997" name="Google Shape;997;p66"/>
          <p:cNvSpPr/>
          <p:nvPr/>
        </p:nvSpPr>
        <p:spPr>
          <a:xfrm>
            <a:off x="2041050" y="1292525"/>
            <a:ext cx="12713700" cy="1279225"/>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 transmission mode is a mechanism of transferring the data between two devices. These devices or nodes must relate or connect to each other.</a:t>
            </a:r>
            <a:endParaRPr>
              <a:solidFill>
                <a:srgbClr val="3F3F3F"/>
              </a:solidFill>
            </a:endParaRPr>
          </a:p>
        </p:txBody>
      </p:sp>
      <p:sp>
        <p:nvSpPr>
          <p:cNvPr id="998" name="Google Shape;998;p66"/>
          <p:cNvSpPr/>
          <p:nvPr/>
        </p:nvSpPr>
        <p:spPr>
          <a:xfrm>
            <a:off x="2041050" y="6273625"/>
            <a:ext cx="12713700" cy="1279225"/>
          </a:xfrm>
          <a:prstGeom prst="roundRect">
            <a:avLst>
              <a:gd name="adj" fmla="val 16667"/>
            </a:avLst>
          </a:prstGeom>
          <a:solidFill>
            <a:schemeClr val="lt2"/>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It is also called communication mode. The modes direct the direction of the flow of information. The transmission mode is defined in the physical layer.</a:t>
            </a:r>
            <a:endParaRPr>
              <a:solidFill>
                <a:srgbClr val="3F3F3F"/>
              </a:solidFill>
            </a:endParaRPr>
          </a:p>
        </p:txBody>
      </p:sp>
      <p:pic>
        <p:nvPicPr>
          <p:cNvPr id="999" name="Google Shape;999;p66"/>
          <p:cNvPicPr preferRelativeResize="0"/>
          <p:nvPr/>
        </p:nvPicPr>
        <p:blipFill rotWithShape="1">
          <a:blip r:embed="rId3">
            <a:alphaModFix/>
          </a:blip>
          <a:srcRect/>
          <a:stretch/>
        </p:blipFill>
        <p:spPr>
          <a:xfrm>
            <a:off x="6824250" y="2991125"/>
            <a:ext cx="2653850" cy="2653850"/>
          </a:xfrm>
          <a:prstGeom prst="rect">
            <a:avLst/>
          </a:prstGeom>
          <a:noFill/>
          <a:ln>
            <a:noFill/>
          </a:ln>
        </p:spPr>
      </p:pic>
      <p:sp>
        <p:nvSpPr>
          <p:cNvPr id="1000" name="Google Shape;1000;p66"/>
          <p:cNvSpPr/>
          <p:nvPr/>
        </p:nvSpPr>
        <p:spPr>
          <a:xfrm>
            <a:off x="5867400" y="816324"/>
            <a:ext cx="45284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67"/>
          <p:cNvSpPr txBox="1">
            <a:spLocks noGrp="1"/>
          </p:cNvSpPr>
          <p:nvPr>
            <p:ph type="body" idx="1"/>
          </p:nvPr>
        </p:nvSpPr>
        <p:spPr>
          <a:xfrm>
            <a:off x="1046350" y="1502847"/>
            <a:ext cx="14548500" cy="687300"/>
          </a:xfrm>
          <a:prstGeom prst="rect">
            <a:avLst/>
          </a:prstGeom>
          <a:noFill/>
          <a:ln>
            <a:noFill/>
          </a:ln>
        </p:spPr>
        <p:txBody>
          <a:bodyPr spcFirstLastPara="1" wrap="square" lIns="91425" tIns="0" rIns="91425" bIns="0" anchor="ctr" anchorCtr="0">
            <a:normAutofit/>
          </a:bodyPr>
          <a:lstStyle/>
          <a:p>
            <a:pPr marL="0" lvl="0" indent="0" algn="ctr" rtl="0">
              <a:lnSpc>
                <a:spcPct val="133333"/>
              </a:lnSpc>
              <a:spcBef>
                <a:spcPts val="1000"/>
              </a:spcBef>
              <a:spcAft>
                <a:spcPts val="0"/>
              </a:spcAft>
              <a:buSzPts val="2800"/>
              <a:buNone/>
            </a:pPr>
            <a:r>
              <a:rPr lang="en-US">
                <a:solidFill>
                  <a:srgbClr val="3F3F3F"/>
                </a:solidFill>
              </a:rPr>
              <a:t>The transmission mode is divided into three categories:</a:t>
            </a:r>
            <a:endParaRPr>
              <a:solidFill>
                <a:srgbClr val="3F3F3F"/>
              </a:solidFill>
            </a:endParaRPr>
          </a:p>
        </p:txBody>
      </p:sp>
      <p:sp>
        <p:nvSpPr>
          <p:cNvPr id="1006" name="Google Shape;1006;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Transmission Modes</a:t>
            </a:r>
            <a:endParaRPr>
              <a:solidFill>
                <a:srgbClr val="3F3F3F"/>
              </a:solidFill>
            </a:endParaRPr>
          </a:p>
        </p:txBody>
      </p:sp>
      <p:pic>
        <p:nvPicPr>
          <p:cNvPr id="1007" name="Google Shape;1007;p67"/>
          <p:cNvPicPr preferRelativeResize="0"/>
          <p:nvPr/>
        </p:nvPicPr>
        <p:blipFill rotWithShape="1">
          <a:blip r:embed="rId3">
            <a:alphaModFix/>
          </a:blip>
          <a:srcRect/>
          <a:stretch/>
        </p:blipFill>
        <p:spPr>
          <a:xfrm>
            <a:off x="3751893" y="3162300"/>
            <a:ext cx="8825240" cy="3147724"/>
          </a:xfrm>
          <a:prstGeom prst="rect">
            <a:avLst/>
          </a:prstGeom>
          <a:noFill/>
          <a:ln>
            <a:noFill/>
          </a:ln>
        </p:spPr>
      </p:pic>
      <p:sp>
        <p:nvSpPr>
          <p:cNvPr id="1008" name="Google Shape;1008;p67"/>
          <p:cNvSpPr/>
          <p:nvPr/>
        </p:nvSpPr>
        <p:spPr>
          <a:xfrm>
            <a:off x="5867400" y="816324"/>
            <a:ext cx="45284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68"/>
          <p:cNvSpPr>
            <a:spLocks noGrp="1"/>
          </p:cNvSpPr>
          <p:nvPr>
            <p:ph type="body" idx="1"/>
          </p:nvPr>
        </p:nvSpPr>
        <p:spPr>
          <a:xfrm>
            <a:off x="7581900" y="2389444"/>
            <a:ext cx="7490864" cy="5211506"/>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0" rIns="91425" bIns="0" anchor="ctr" anchorCtr="0">
            <a:normAutofit/>
          </a:bodyPr>
          <a:lstStyle/>
          <a:p>
            <a:pPr marL="457200" lvl="0" indent="-368300" algn="just" rtl="0">
              <a:lnSpc>
                <a:spcPct val="133333"/>
              </a:lnSpc>
              <a:spcBef>
                <a:spcPts val="1000"/>
              </a:spcBef>
              <a:spcAft>
                <a:spcPts val="0"/>
              </a:spcAft>
              <a:buClr>
                <a:srgbClr val="3F3F3F"/>
              </a:buClr>
              <a:buSzPts val="2200"/>
              <a:buFont typeface="Open Sans"/>
              <a:buChar char="●"/>
            </a:pPr>
            <a:r>
              <a:rPr lang="en-US">
                <a:solidFill>
                  <a:srgbClr val="3F3F3F"/>
                </a:solidFill>
              </a:rPr>
              <a:t>In simplex mode the data transmits in one direction only.</a:t>
            </a:r>
            <a:endParaRPr>
              <a:solidFill>
                <a:srgbClr val="3F3F3F"/>
              </a:solidFill>
            </a:endParaRPr>
          </a:p>
          <a:p>
            <a:pPr marL="457200" lvl="0" indent="-368300" algn="just" rtl="0">
              <a:lnSpc>
                <a:spcPct val="133333"/>
              </a:lnSpc>
              <a:spcBef>
                <a:spcPts val="0"/>
              </a:spcBef>
              <a:spcAft>
                <a:spcPts val="0"/>
              </a:spcAft>
              <a:buClr>
                <a:srgbClr val="3F3F3F"/>
              </a:buClr>
              <a:buSzPts val="2200"/>
              <a:buFont typeface="Open Sans"/>
              <a:buChar char="●"/>
            </a:pPr>
            <a:r>
              <a:rPr lang="en-US">
                <a:solidFill>
                  <a:srgbClr val="3F3F3F"/>
                </a:solidFill>
              </a:rPr>
              <a:t>This transmission mode is also known as unidirectional transmission.</a:t>
            </a:r>
            <a:endParaRPr>
              <a:solidFill>
                <a:srgbClr val="3F3F3F"/>
              </a:solidFill>
            </a:endParaRPr>
          </a:p>
          <a:p>
            <a:pPr marL="457200" lvl="0" indent="-368300" algn="just" rtl="0">
              <a:lnSpc>
                <a:spcPct val="133333"/>
              </a:lnSpc>
              <a:spcBef>
                <a:spcPts val="0"/>
              </a:spcBef>
              <a:spcAft>
                <a:spcPts val="0"/>
              </a:spcAft>
              <a:buClr>
                <a:srgbClr val="3F3F3F"/>
              </a:buClr>
              <a:buSzPts val="2200"/>
              <a:buFont typeface="Open Sans"/>
              <a:buChar char="●"/>
            </a:pPr>
            <a:r>
              <a:rPr lang="en-US">
                <a:solidFill>
                  <a:srgbClr val="3F3F3F"/>
                </a:solidFill>
              </a:rPr>
              <a:t>The sender device can only send data and cannot receive it, whereas the receiver device can only receive the data and cannot send it.</a:t>
            </a:r>
            <a:endParaRPr>
              <a:solidFill>
                <a:srgbClr val="3F3F3F"/>
              </a:solidFill>
            </a:endParaRPr>
          </a:p>
          <a:p>
            <a:pPr marL="457200" lvl="0" indent="-368300" algn="just" rtl="0">
              <a:lnSpc>
                <a:spcPct val="133333"/>
              </a:lnSpc>
              <a:spcBef>
                <a:spcPts val="0"/>
              </a:spcBef>
              <a:spcAft>
                <a:spcPts val="0"/>
              </a:spcAft>
              <a:buClr>
                <a:srgbClr val="3F3F3F"/>
              </a:buClr>
              <a:buSzPts val="2200"/>
              <a:buFont typeface="Open Sans"/>
              <a:buChar char="●"/>
            </a:pPr>
            <a:r>
              <a:rPr lang="en-US">
                <a:solidFill>
                  <a:srgbClr val="3F3F3F"/>
                </a:solidFill>
              </a:rPr>
              <a:t>For example, a television demonstrates simplex mode.</a:t>
            </a:r>
            <a:endParaRPr>
              <a:solidFill>
                <a:srgbClr val="3F3F3F"/>
              </a:solidFill>
            </a:endParaRPr>
          </a:p>
        </p:txBody>
      </p:sp>
      <p:sp>
        <p:nvSpPr>
          <p:cNvPr id="1014" name="Google Shape;1014;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Simplex Transmission Mode</a:t>
            </a:r>
            <a:endParaRPr>
              <a:solidFill>
                <a:srgbClr val="3F3F3F"/>
              </a:solidFill>
            </a:endParaRPr>
          </a:p>
        </p:txBody>
      </p:sp>
      <p:pic>
        <p:nvPicPr>
          <p:cNvPr id="1015" name="Google Shape;1015;p68"/>
          <p:cNvPicPr preferRelativeResize="0"/>
          <p:nvPr/>
        </p:nvPicPr>
        <p:blipFill rotWithShape="1">
          <a:blip r:embed="rId3">
            <a:alphaModFix/>
          </a:blip>
          <a:srcRect/>
          <a:stretch/>
        </p:blipFill>
        <p:spPr>
          <a:xfrm>
            <a:off x="1770434" y="3748162"/>
            <a:ext cx="5299022" cy="1835515"/>
          </a:xfrm>
          <a:prstGeom prst="rect">
            <a:avLst/>
          </a:prstGeom>
          <a:noFill/>
          <a:ln>
            <a:noFill/>
          </a:ln>
        </p:spPr>
      </p:pic>
      <p:sp>
        <p:nvSpPr>
          <p:cNvPr id="1016" name="Google Shape;1016;p68"/>
          <p:cNvSpPr/>
          <p:nvPr/>
        </p:nvSpPr>
        <p:spPr>
          <a:xfrm>
            <a:off x="5168900" y="816324"/>
            <a:ext cx="5917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7" name="Google Shape;1017;p68"/>
          <p:cNvSpPr txBox="1"/>
          <p:nvPr/>
        </p:nvSpPr>
        <p:spPr>
          <a:xfrm>
            <a:off x="3850917" y="1437839"/>
            <a:ext cx="85534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features of simplex transmission mode are: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69"/>
          <p:cNvSpPr>
            <a:spLocks noGrp="1"/>
          </p:cNvSpPr>
          <p:nvPr>
            <p:ph type="body" idx="1"/>
          </p:nvPr>
        </p:nvSpPr>
        <p:spPr>
          <a:xfrm>
            <a:off x="7296149" y="2972563"/>
            <a:ext cx="7727925" cy="420928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0" rIns="91425" bIns="0" anchor="ctr" anchorCtr="0">
            <a:normAutofit/>
          </a:bodyPr>
          <a:lstStyle/>
          <a:p>
            <a:pPr marL="457200" lvl="0" indent="-368300" algn="l" rtl="0">
              <a:lnSpc>
                <a:spcPct val="133333"/>
              </a:lnSpc>
              <a:spcBef>
                <a:spcPts val="1000"/>
              </a:spcBef>
              <a:spcAft>
                <a:spcPts val="0"/>
              </a:spcAft>
              <a:buClr>
                <a:srgbClr val="3F3F3F"/>
              </a:buClr>
              <a:buSzPts val="2200"/>
              <a:buFont typeface="Open Sans"/>
              <a:buChar char="●"/>
            </a:pPr>
            <a:r>
              <a:rPr lang="en-US">
                <a:solidFill>
                  <a:srgbClr val="3F3F3F"/>
                </a:solidFill>
              </a:rPr>
              <a:t>In half-duplex mode, transmission can be done both ways.</a:t>
            </a:r>
            <a:endParaRPr>
              <a:solidFill>
                <a:srgbClr val="3F3F3F"/>
              </a:solidFill>
            </a:endParaRPr>
          </a:p>
          <a:p>
            <a:pPr marL="457200" lvl="0" indent="-368300" algn="l" rtl="0">
              <a:lnSpc>
                <a:spcPct val="133333"/>
              </a:lnSpc>
              <a:spcBef>
                <a:spcPts val="0"/>
              </a:spcBef>
              <a:spcAft>
                <a:spcPts val="0"/>
              </a:spcAft>
              <a:buClr>
                <a:srgbClr val="3F3F3F"/>
              </a:buClr>
              <a:buSzPts val="2200"/>
              <a:buFont typeface="Open Sans"/>
              <a:buChar char="●"/>
            </a:pPr>
            <a:r>
              <a:rPr lang="en-US">
                <a:solidFill>
                  <a:srgbClr val="3F3F3F"/>
                </a:solidFill>
              </a:rPr>
              <a:t>Two connected devices can send and receive data at different times.</a:t>
            </a:r>
            <a:endParaRPr>
              <a:solidFill>
                <a:srgbClr val="3F3F3F"/>
              </a:solidFill>
            </a:endParaRPr>
          </a:p>
          <a:p>
            <a:pPr marL="457200" lvl="0" indent="-368300" algn="l" rtl="0">
              <a:lnSpc>
                <a:spcPct val="133333"/>
              </a:lnSpc>
              <a:spcBef>
                <a:spcPts val="0"/>
              </a:spcBef>
              <a:spcAft>
                <a:spcPts val="0"/>
              </a:spcAft>
              <a:buClr>
                <a:srgbClr val="3F3F3F"/>
              </a:buClr>
              <a:buSzPts val="2200"/>
              <a:buFont typeface="Open Sans"/>
              <a:buChar char="●"/>
            </a:pPr>
            <a:r>
              <a:rPr lang="en-US">
                <a:solidFill>
                  <a:srgbClr val="3F3F3F"/>
                </a:solidFill>
              </a:rPr>
              <a:t>An example of a half-duplex is a </a:t>
            </a:r>
            <a:r>
              <a:rPr lang="en-US" b="1">
                <a:solidFill>
                  <a:srgbClr val="3F3F3F"/>
                </a:solidFill>
              </a:rPr>
              <a:t>walkie-talkie </a:t>
            </a:r>
            <a:r>
              <a:rPr lang="en-US">
                <a:solidFill>
                  <a:srgbClr val="3F3F3F"/>
                </a:solidFill>
              </a:rPr>
              <a:t>in which one message is sent at a time, but multiple messages are sent in both directions.</a:t>
            </a:r>
            <a:endParaRPr>
              <a:solidFill>
                <a:srgbClr val="3F3F3F"/>
              </a:solidFill>
            </a:endParaRPr>
          </a:p>
        </p:txBody>
      </p:sp>
      <p:sp>
        <p:nvSpPr>
          <p:cNvPr id="1023" name="Google Shape;1023;p6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Half-Duplex Transmission Mode</a:t>
            </a:r>
            <a:endParaRPr>
              <a:solidFill>
                <a:srgbClr val="3F3F3F"/>
              </a:solidFill>
            </a:endParaRPr>
          </a:p>
        </p:txBody>
      </p:sp>
      <p:pic>
        <p:nvPicPr>
          <p:cNvPr id="1024" name="Google Shape;1024;p69"/>
          <p:cNvPicPr preferRelativeResize="0"/>
          <p:nvPr/>
        </p:nvPicPr>
        <p:blipFill rotWithShape="1">
          <a:blip r:embed="rId3">
            <a:alphaModFix/>
          </a:blip>
          <a:srcRect/>
          <a:stretch/>
        </p:blipFill>
        <p:spPr>
          <a:xfrm>
            <a:off x="1066800" y="3713362"/>
            <a:ext cx="5914126" cy="1717275"/>
          </a:xfrm>
          <a:prstGeom prst="rect">
            <a:avLst/>
          </a:prstGeom>
          <a:noFill/>
          <a:ln>
            <a:noFill/>
          </a:ln>
        </p:spPr>
      </p:pic>
      <p:sp>
        <p:nvSpPr>
          <p:cNvPr id="1025" name="Google Shape;1025;p69"/>
          <p:cNvSpPr/>
          <p:nvPr/>
        </p:nvSpPr>
        <p:spPr>
          <a:xfrm>
            <a:off x="4610100" y="816324"/>
            <a:ext cx="703865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6" name="Google Shape;1026;p69"/>
          <p:cNvSpPr txBox="1"/>
          <p:nvPr/>
        </p:nvSpPr>
        <p:spPr>
          <a:xfrm>
            <a:off x="3851275" y="1668911"/>
            <a:ext cx="85534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features of simple transmission mode are: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70"/>
          <p:cNvSpPr>
            <a:spLocks noGrp="1"/>
          </p:cNvSpPr>
          <p:nvPr>
            <p:ph type="body" idx="1"/>
          </p:nvPr>
        </p:nvSpPr>
        <p:spPr>
          <a:xfrm>
            <a:off x="7082875" y="2501778"/>
            <a:ext cx="7867800" cy="4553400"/>
          </a:xfrm>
          <a:prstGeom prst="roundRect">
            <a:avLst>
              <a:gd name="adj" fmla="val 16667"/>
            </a:avLst>
          </a:prstGeom>
          <a:noFill/>
          <a:ln w="9525" cap="flat" cmpd="sng">
            <a:solidFill>
              <a:srgbClr val="E37F0B"/>
            </a:solidFill>
            <a:prstDash val="solid"/>
            <a:round/>
            <a:headEnd type="none" w="sm" len="sm"/>
            <a:tailEnd type="none" w="sm" len="sm"/>
          </a:ln>
        </p:spPr>
        <p:txBody>
          <a:bodyPr spcFirstLastPara="1" wrap="square" lIns="91425" tIns="0" rIns="91425" bIns="0" anchor="ctr" anchorCtr="0">
            <a:normAutofit/>
          </a:bodyPr>
          <a:lstStyle/>
          <a:p>
            <a:pPr marL="457200" lvl="0" indent="-368300" algn="l" rtl="0">
              <a:lnSpc>
                <a:spcPct val="133333"/>
              </a:lnSpc>
              <a:spcBef>
                <a:spcPts val="1000"/>
              </a:spcBef>
              <a:spcAft>
                <a:spcPts val="0"/>
              </a:spcAft>
              <a:buSzPts val="2200"/>
              <a:buFont typeface="Open Sans"/>
              <a:buChar char="●"/>
            </a:pPr>
            <a:r>
              <a:rPr lang="en-US"/>
              <a:t>In this mode, data can be sent in both directions at the same time.</a:t>
            </a:r>
            <a:endParaRPr/>
          </a:p>
          <a:p>
            <a:pPr marL="457200" lvl="0" indent="-368300" algn="l" rtl="0">
              <a:lnSpc>
                <a:spcPct val="133333"/>
              </a:lnSpc>
              <a:spcBef>
                <a:spcPts val="0"/>
              </a:spcBef>
              <a:spcAft>
                <a:spcPts val="0"/>
              </a:spcAft>
              <a:buSzPts val="2200"/>
              <a:buFont typeface="Open Sans"/>
              <a:buChar char="●"/>
            </a:pPr>
            <a:r>
              <a:rPr lang="en-US"/>
              <a:t>There is no delay in communication as both can send and receive data simultaneously.</a:t>
            </a:r>
            <a:endParaRPr/>
          </a:p>
          <a:p>
            <a:pPr marL="457200" lvl="0" indent="-368300" algn="l" rtl="0">
              <a:lnSpc>
                <a:spcPct val="133333"/>
              </a:lnSpc>
              <a:spcBef>
                <a:spcPts val="0"/>
              </a:spcBef>
              <a:spcAft>
                <a:spcPts val="0"/>
              </a:spcAft>
              <a:buSzPts val="2200"/>
              <a:buFont typeface="Open Sans"/>
              <a:buChar char="●"/>
            </a:pPr>
            <a:r>
              <a:rPr lang="en-US"/>
              <a:t>An example of a Full Duplex is a Telephone Network, that is, communication between two persons by a telephone line, using which both can talk and listen at the same time.</a:t>
            </a:r>
            <a:endParaRPr/>
          </a:p>
        </p:txBody>
      </p:sp>
      <p:sp>
        <p:nvSpPr>
          <p:cNvPr id="1032" name="Google Shape;1032;p7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Full-Duplex Transmission Mode</a:t>
            </a:r>
            <a:endParaRPr>
              <a:solidFill>
                <a:srgbClr val="3F3F3F"/>
              </a:solidFill>
            </a:endParaRPr>
          </a:p>
        </p:txBody>
      </p:sp>
      <p:pic>
        <p:nvPicPr>
          <p:cNvPr id="1033" name="Google Shape;1033;p70"/>
          <p:cNvPicPr preferRelativeResize="0"/>
          <p:nvPr/>
        </p:nvPicPr>
        <p:blipFill rotWithShape="1">
          <a:blip r:embed="rId3">
            <a:alphaModFix/>
          </a:blip>
          <a:srcRect/>
          <a:stretch/>
        </p:blipFill>
        <p:spPr>
          <a:xfrm>
            <a:off x="1410500" y="3726328"/>
            <a:ext cx="5113347" cy="1691350"/>
          </a:xfrm>
          <a:prstGeom prst="rect">
            <a:avLst/>
          </a:prstGeom>
          <a:noFill/>
          <a:ln>
            <a:noFill/>
          </a:ln>
        </p:spPr>
      </p:pic>
      <p:sp>
        <p:nvSpPr>
          <p:cNvPr id="1034" name="Google Shape;1034;p70"/>
          <p:cNvSpPr/>
          <p:nvPr/>
        </p:nvSpPr>
        <p:spPr>
          <a:xfrm>
            <a:off x="4660900" y="816324"/>
            <a:ext cx="6929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5" name="Google Shape;1035;p70"/>
          <p:cNvSpPr txBox="1"/>
          <p:nvPr/>
        </p:nvSpPr>
        <p:spPr>
          <a:xfrm>
            <a:off x="3887788" y="1706316"/>
            <a:ext cx="85534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features of simple transmission mode are: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11d8b0d4580_0_79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Internet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4"/>
          <p:cNvSpPr txBox="1">
            <a:spLocks noGrp="1"/>
          </p:cNvSpPr>
          <p:nvPr>
            <p:ph type="title"/>
          </p:nvPr>
        </p:nvSpPr>
        <p:spPr>
          <a:xfrm>
            <a:off x="-10160" y="25010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Computer Fundamentals</a:t>
            </a:r>
            <a:endParaRPr/>
          </a:p>
        </p:txBody>
      </p:sp>
      <p:sp>
        <p:nvSpPr>
          <p:cNvPr id="384" name="Google Shape;384;p14"/>
          <p:cNvSpPr txBox="1">
            <a:spLocks noGrp="1"/>
          </p:cNvSpPr>
          <p:nvPr>
            <p:ph type="body" idx="1"/>
          </p:nvPr>
        </p:nvSpPr>
        <p:spPr>
          <a:xfrm>
            <a:off x="1376189" y="1573863"/>
            <a:ext cx="13980300" cy="5996400"/>
          </a:xfrm>
          <a:prstGeom prst="rect">
            <a:avLst/>
          </a:prstGeom>
          <a:noFill/>
          <a:ln>
            <a:noFill/>
          </a:ln>
        </p:spPr>
        <p:txBody>
          <a:bodyPr spcFirstLastPara="1" wrap="square" lIns="91425" tIns="0" rIns="91425" bIns="0" anchor="t" anchorCtr="0">
            <a:normAutofit/>
          </a:bodyPr>
          <a:lstStyle/>
          <a:p>
            <a:pPr marL="457200" lvl="0" indent="-368300" algn="l" rtl="0">
              <a:lnSpc>
                <a:spcPct val="142857"/>
              </a:lnSpc>
              <a:spcBef>
                <a:spcPts val="1000"/>
              </a:spcBef>
              <a:spcAft>
                <a:spcPts val="0"/>
              </a:spcAft>
              <a:buClr>
                <a:srgbClr val="3F3F3F"/>
              </a:buClr>
              <a:buSzPts val="2200"/>
              <a:buFont typeface="Open Sans"/>
              <a:buChar char="●"/>
            </a:pPr>
            <a:r>
              <a:rPr lang="en-US">
                <a:solidFill>
                  <a:srgbClr val="3F3F3F"/>
                </a:solidFill>
              </a:rPr>
              <a:t>A computer is an electronic device that accepts data and processes it into useful information.</a:t>
            </a:r>
            <a:endParaRPr>
              <a:solidFill>
                <a:srgbClr val="3F3F3F"/>
              </a:solidFill>
            </a:endParaRPr>
          </a:p>
          <a:p>
            <a:pPr marL="457200" lvl="0" indent="-368300" algn="l" rtl="0">
              <a:lnSpc>
                <a:spcPct val="142857"/>
              </a:lnSpc>
              <a:spcBef>
                <a:spcPts val="0"/>
              </a:spcBef>
              <a:spcAft>
                <a:spcPts val="0"/>
              </a:spcAft>
              <a:buClr>
                <a:srgbClr val="3F3F3F"/>
              </a:buClr>
              <a:buSzPts val="2200"/>
              <a:buFont typeface="Open Sans"/>
              <a:buChar char="●"/>
            </a:pPr>
            <a:r>
              <a:rPr lang="en-US">
                <a:solidFill>
                  <a:srgbClr val="3F3F3F"/>
                </a:solidFill>
              </a:rPr>
              <a:t>There are two main aspects of the computer:</a:t>
            </a:r>
            <a:endParaRPr>
              <a:solidFill>
                <a:srgbClr val="3F3F3F"/>
              </a:solidFill>
            </a:endParaRPr>
          </a:p>
          <a:p>
            <a:pPr marL="457200" lvl="1" indent="0" algn="l" rtl="0">
              <a:lnSpc>
                <a:spcPct val="142857"/>
              </a:lnSpc>
              <a:spcBef>
                <a:spcPts val="1000"/>
              </a:spcBef>
              <a:spcAft>
                <a:spcPts val="0"/>
              </a:spcAft>
              <a:buSzPts val="2800"/>
              <a:buNone/>
            </a:pPr>
            <a:r>
              <a:rPr lang="en-US" sz="2200" b="1">
                <a:solidFill>
                  <a:srgbClr val="3F3F3F"/>
                </a:solidFill>
                <a:latin typeface="Open Sans"/>
                <a:ea typeface="Open Sans"/>
                <a:cs typeface="Open Sans"/>
                <a:sym typeface="Open Sans"/>
              </a:rPr>
              <a:t>Input</a:t>
            </a:r>
            <a:r>
              <a:rPr lang="en-US" sz="2200">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a:p>
            <a:pPr marL="914400" lvl="1" indent="-368300" algn="l" rtl="0">
              <a:lnSpc>
                <a:spcPct val="142857"/>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data entered into a computer is called the input. </a:t>
            </a:r>
            <a:endParaRPr sz="2200">
              <a:solidFill>
                <a:srgbClr val="3F3F3F"/>
              </a:solidFill>
              <a:latin typeface="Open Sans"/>
              <a:ea typeface="Open Sans"/>
              <a:cs typeface="Open Sans"/>
              <a:sym typeface="Open Sans"/>
            </a:endParaRPr>
          </a:p>
          <a:p>
            <a:pPr marL="914400" lvl="1" indent="-368300" algn="l" rtl="0">
              <a:lnSpc>
                <a:spcPct val="142857"/>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Inputs are raw facts for which the system processes and gives results.</a:t>
            </a:r>
            <a:endParaRPr sz="2200">
              <a:solidFill>
                <a:srgbClr val="3F3F3F"/>
              </a:solidFill>
              <a:latin typeface="Open Sans"/>
              <a:ea typeface="Open Sans"/>
              <a:cs typeface="Open Sans"/>
              <a:sym typeface="Open Sans"/>
            </a:endParaRPr>
          </a:p>
          <a:p>
            <a:pPr marL="457200" lvl="1" indent="0" algn="l" rtl="0">
              <a:lnSpc>
                <a:spcPct val="142857"/>
              </a:lnSpc>
              <a:spcBef>
                <a:spcPts val="500"/>
              </a:spcBef>
              <a:spcAft>
                <a:spcPts val="0"/>
              </a:spcAft>
              <a:buSzPts val="2800"/>
              <a:buNone/>
            </a:pPr>
            <a:r>
              <a:rPr lang="en-US" sz="2200" b="1">
                <a:solidFill>
                  <a:srgbClr val="3F3F3F"/>
                </a:solidFill>
                <a:latin typeface="Open Sans"/>
                <a:ea typeface="Open Sans"/>
                <a:cs typeface="Open Sans"/>
                <a:sym typeface="Open Sans"/>
              </a:rPr>
              <a:t>Output</a:t>
            </a:r>
            <a:r>
              <a:rPr lang="en-US" sz="2200">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a:p>
            <a:pPr marL="914400" lvl="1" indent="-368300" algn="l" rtl="0">
              <a:lnSpc>
                <a:spcPct val="142857"/>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output is the result that the computer provides in return of the raw data entered.</a:t>
            </a:r>
            <a:endParaRPr sz="2200">
              <a:solidFill>
                <a:srgbClr val="3F3F3F"/>
              </a:solidFill>
              <a:latin typeface="Open Sans"/>
              <a:ea typeface="Open Sans"/>
              <a:cs typeface="Open Sans"/>
              <a:sym typeface="Open Sans"/>
            </a:endParaRPr>
          </a:p>
          <a:p>
            <a:pPr marL="342900" lvl="0" indent="-203200" algn="l" rtl="0">
              <a:lnSpc>
                <a:spcPct val="181818"/>
              </a:lnSpc>
              <a:spcBef>
                <a:spcPts val="1000"/>
              </a:spcBef>
              <a:spcAft>
                <a:spcPts val="0"/>
              </a:spcAft>
              <a:buClr>
                <a:srgbClr val="3F3F3F"/>
              </a:buClr>
              <a:buSzPts val="2200"/>
              <a:buFont typeface="Arial"/>
              <a:buNone/>
            </a:pPr>
            <a:endParaRPr>
              <a:solidFill>
                <a:srgbClr val="3F3F3F"/>
              </a:solidFill>
            </a:endParaRPr>
          </a:p>
        </p:txBody>
      </p:sp>
      <p:sp>
        <p:nvSpPr>
          <p:cNvPr id="385" name="Google Shape;385;p14"/>
          <p:cNvSpPr/>
          <p:nvPr/>
        </p:nvSpPr>
        <p:spPr>
          <a:xfrm>
            <a:off x="5372100" y="836577"/>
            <a:ext cx="5524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86" name="Google Shape;386;p14"/>
          <p:cNvGrpSpPr/>
          <p:nvPr/>
        </p:nvGrpSpPr>
        <p:grpSpPr>
          <a:xfrm>
            <a:off x="4057995" y="5961071"/>
            <a:ext cx="9041776" cy="1609200"/>
            <a:chOff x="8011" y="526422"/>
            <a:chExt cx="9041776" cy="1609200"/>
          </a:xfrm>
        </p:grpSpPr>
        <p:sp>
          <p:nvSpPr>
            <p:cNvPr id="387" name="Google Shape;387;p14"/>
            <p:cNvSpPr/>
            <p:nvPr/>
          </p:nvSpPr>
          <p:spPr>
            <a:xfrm>
              <a:off x="3237813" y="1251510"/>
              <a:ext cx="159000" cy="159000"/>
            </a:xfrm>
            <a:prstGeom prst="ellipse">
              <a:avLst/>
            </a:prstGeom>
            <a:solidFill>
              <a:srgbClr val="BB582B"/>
            </a:solidFill>
            <a:ln w="25400" cap="flat" cmpd="sng">
              <a:solidFill>
                <a:srgbClr val="BB582B"/>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88" name="Google Shape;388;p14"/>
            <p:cNvSpPr/>
            <p:nvPr/>
          </p:nvSpPr>
          <p:spPr>
            <a:xfrm>
              <a:off x="2967731" y="1251510"/>
              <a:ext cx="159000" cy="159000"/>
            </a:xfrm>
            <a:prstGeom prst="ellipse">
              <a:avLst/>
            </a:prstGeom>
            <a:solidFill>
              <a:schemeClr val="accent3"/>
            </a:solidFill>
            <a:ln w="25400" cap="flat" cmpd="sng">
              <a:solidFill>
                <a:schemeClr val="accent3"/>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89" name="Google Shape;389;p14"/>
            <p:cNvSpPr/>
            <p:nvPr/>
          </p:nvSpPr>
          <p:spPr>
            <a:xfrm>
              <a:off x="2697649" y="1251510"/>
              <a:ext cx="159000" cy="159000"/>
            </a:xfrm>
            <a:prstGeom prst="ellipse">
              <a:avLst/>
            </a:prstGeom>
            <a:solidFill>
              <a:srgbClr val="9B8355"/>
            </a:solidFill>
            <a:ln w="25400" cap="flat" cmpd="sng">
              <a:solidFill>
                <a:srgbClr val="9B835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0" name="Google Shape;390;p14"/>
            <p:cNvSpPr/>
            <p:nvPr/>
          </p:nvSpPr>
          <p:spPr>
            <a:xfrm>
              <a:off x="2427567" y="1251510"/>
              <a:ext cx="159000" cy="159000"/>
            </a:xfrm>
            <a:prstGeom prst="ellipse">
              <a:avLst/>
            </a:prstGeom>
            <a:solidFill>
              <a:schemeClr val="accent5"/>
            </a:solidFill>
            <a:ln w="25400" cap="flat" cmpd="sng">
              <a:solidFill>
                <a:schemeClr val="accent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1" name="Google Shape;391;p14"/>
            <p:cNvSpPr/>
            <p:nvPr/>
          </p:nvSpPr>
          <p:spPr>
            <a:xfrm>
              <a:off x="2157485" y="1251510"/>
              <a:ext cx="159000" cy="159000"/>
            </a:xfrm>
            <a:prstGeom prst="ellipse">
              <a:avLst/>
            </a:prstGeom>
            <a:solidFill>
              <a:schemeClr val="accent6"/>
            </a:solidFill>
            <a:ln w="25400" cap="flat" cmpd="sng">
              <a:solidFill>
                <a:schemeClr val="accent6"/>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2" name="Google Shape;392;p14"/>
            <p:cNvSpPr/>
            <p:nvPr/>
          </p:nvSpPr>
          <p:spPr>
            <a:xfrm>
              <a:off x="1728132" y="1172017"/>
              <a:ext cx="318300" cy="318000"/>
            </a:xfrm>
            <a:prstGeom prst="ellipse">
              <a:avLst/>
            </a:prstGeom>
            <a:solidFill>
              <a:srgbClr val="BB582B"/>
            </a:solidFill>
            <a:ln w="25400" cap="flat" cmpd="sng">
              <a:solidFill>
                <a:srgbClr val="BB582B"/>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3" name="Google Shape;393;p14"/>
            <p:cNvSpPr/>
            <p:nvPr/>
          </p:nvSpPr>
          <p:spPr>
            <a:xfrm>
              <a:off x="2978575" y="923080"/>
              <a:ext cx="159000" cy="159000"/>
            </a:xfrm>
            <a:prstGeom prst="ellipse">
              <a:avLst/>
            </a:prstGeom>
            <a:solidFill>
              <a:schemeClr val="accent3"/>
            </a:solidFill>
            <a:ln w="25400" cap="flat" cmpd="sng">
              <a:solidFill>
                <a:schemeClr val="accent3"/>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4" name="Google Shape;394;p14"/>
            <p:cNvSpPr/>
            <p:nvPr/>
          </p:nvSpPr>
          <p:spPr>
            <a:xfrm>
              <a:off x="2978575" y="1582354"/>
              <a:ext cx="159000" cy="159000"/>
            </a:xfrm>
            <a:prstGeom prst="ellipse">
              <a:avLst/>
            </a:prstGeom>
            <a:solidFill>
              <a:srgbClr val="9B8355"/>
            </a:solidFill>
            <a:ln w="25400" cap="flat" cmpd="sng">
              <a:solidFill>
                <a:srgbClr val="9B835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5" name="Google Shape;395;p14"/>
            <p:cNvSpPr/>
            <p:nvPr/>
          </p:nvSpPr>
          <p:spPr>
            <a:xfrm>
              <a:off x="3120563" y="1065974"/>
              <a:ext cx="159000" cy="159000"/>
            </a:xfrm>
            <a:prstGeom prst="ellipse">
              <a:avLst/>
            </a:prstGeom>
            <a:solidFill>
              <a:schemeClr val="accent5"/>
            </a:solidFill>
            <a:ln w="25400" cap="flat" cmpd="sng">
              <a:solidFill>
                <a:schemeClr val="accent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6" name="Google Shape;396;p14"/>
            <p:cNvSpPr/>
            <p:nvPr/>
          </p:nvSpPr>
          <p:spPr>
            <a:xfrm>
              <a:off x="3130052" y="1440265"/>
              <a:ext cx="159000" cy="159000"/>
            </a:xfrm>
            <a:prstGeom prst="ellipse">
              <a:avLst/>
            </a:prstGeom>
            <a:solidFill>
              <a:schemeClr val="accent6"/>
            </a:solidFill>
            <a:ln w="25400" cap="flat" cmpd="sng">
              <a:solidFill>
                <a:schemeClr val="accent6"/>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7" name="Google Shape;397;p14"/>
            <p:cNvSpPr/>
            <p:nvPr/>
          </p:nvSpPr>
          <p:spPr>
            <a:xfrm>
              <a:off x="8011" y="526422"/>
              <a:ext cx="1609200" cy="1609200"/>
            </a:xfrm>
            <a:prstGeom prst="ellipse">
              <a:avLst/>
            </a:prstGeom>
            <a:solidFill>
              <a:srgbClr val="BB582B"/>
            </a:solidFill>
            <a:ln w="25400" cap="flat" cmpd="sng">
              <a:solidFill>
                <a:srgbClr val="BB582B"/>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398" name="Google Shape;398;p14"/>
            <p:cNvSpPr txBox="1"/>
            <p:nvPr/>
          </p:nvSpPr>
          <p:spPr>
            <a:xfrm>
              <a:off x="243689" y="762078"/>
              <a:ext cx="1137900" cy="1137900"/>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rgbClr val="000000"/>
                </a:buClr>
                <a:buSzPts val="2500"/>
                <a:buFont typeface="Arial"/>
                <a:buNone/>
              </a:pPr>
              <a:r>
                <a:rPr lang="en-US" sz="2200" b="0" i="0" u="none" strike="noStrike" cap="none">
                  <a:solidFill>
                    <a:schemeClr val="lt1"/>
                  </a:solidFill>
                  <a:latin typeface="Open Sans"/>
                  <a:ea typeface="Open Sans"/>
                  <a:cs typeface="Open Sans"/>
                  <a:sym typeface="Open Sans"/>
                </a:rPr>
                <a:t>Input</a:t>
              </a:r>
              <a:endParaRPr sz="2200" b="0" i="0" u="none" strike="noStrike" cap="none">
                <a:solidFill>
                  <a:schemeClr val="lt1"/>
                </a:solidFill>
                <a:latin typeface="Open Sans"/>
                <a:ea typeface="Open Sans"/>
                <a:cs typeface="Open Sans"/>
                <a:sym typeface="Open Sans"/>
              </a:endParaRPr>
            </a:p>
          </p:txBody>
        </p:sp>
        <p:sp>
          <p:nvSpPr>
            <p:cNvPr id="399" name="Google Shape;399;p14"/>
            <p:cNvSpPr/>
            <p:nvPr/>
          </p:nvSpPr>
          <p:spPr>
            <a:xfrm>
              <a:off x="6954101" y="1251510"/>
              <a:ext cx="159000" cy="159000"/>
            </a:xfrm>
            <a:prstGeom prst="ellipse">
              <a:avLst/>
            </a:prstGeom>
            <a:solidFill>
              <a:schemeClr val="accent3"/>
            </a:solidFill>
            <a:ln w="25400" cap="flat" cmpd="sng">
              <a:solidFill>
                <a:schemeClr val="accent3"/>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0" name="Google Shape;400;p14"/>
            <p:cNvSpPr/>
            <p:nvPr/>
          </p:nvSpPr>
          <p:spPr>
            <a:xfrm>
              <a:off x="6684019" y="1251510"/>
              <a:ext cx="159000" cy="159000"/>
            </a:xfrm>
            <a:prstGeom prst="ellipse">
              <a:avLst/>
            </a:prstGeom>
            <a:solidFill>
              <a:srgbClr val="9B8355"/>
            </a:solidFill>
            <a:ln w="25400" cap="flat" cmpd="sng">
              <a:solidFill>
                <a:srgbClr val="9B835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1" name="Google Shape;401;p14"/>
            <p:cNvSpPr/>
            <p:nvPr/>
          </p:nvSpPr>
          <p:spPr>
            <a:xfrm>
              <a:off x="6413937" y="1251510"/>
              <a:ext cx="159000" cy="159000"/>
            </a:xfrm>
            <a:prstGeom prst="ellipse">
              <a:avLst/>
            </a:prstGeom>
            <a:solidFill>
              <a:schemeClr val="accent5"/>
            </a:solidFill>
            <a:ln w="25400" cap="flat" cmpd="sng">
              <a:solidFill>
                <a:schemeClr val="accent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2" name="Google Shape;402;p14"/>
            <p:cNvSpPr/>
            <p:nvPr/>
          </p:nvSpPr>
          <p:spPr>
            <a:xfrm>
              <a:off x="6143855" y="1251510"/>
              <a:ext cx="159000" cy="159000"/>
            </a:xfrm>
            <a:prstGeom prst="ellipse">
              <a:avLst/>
            </a:prstGeom>
            <a:solidFill>
              <a:schemeClr val="accent6"/>
            </a:solidFill>
            <a:ln w="25400" cap="flat" cmpd="sng">
              <a:solidFill>
                <a:schemeClr val="accent6"/>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3" name="Google Shape;403;p14"/>
            <p:cNvSpPr/>
            <p:nvPr/>
          </p:nvSpPr>
          <p:spPr>
            <a:xfrm>
              <a:off x="5873773" y="1251510"/>
              <a:ext cx="159000" cy="159000"/>
            </a:xfrm>
            <a:prstGeom prst="ellipse">
              <a:avLst/>
            </a:prstGeom>
            <a:solidFill>
              <a:srgbClr val="BB582B"/>
            </a:solidFill>
            <a:ln w="25400" cap="flat" cmpd="sng">
              <a:solidFill>
                <a:srgbClr val="BB582B"/>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4" name="Google Shape;404;p14"/>
            <p:cNvSpPr/>
            <p:nvPr/>
          </p:nvSpPr>
          <p:spPr>
            <a:xfrm>
              <a:off x="5444420" y="1172017"/>
              <a:ext cx="318300" cy="318000"/>
            </a:xfrm>
            <a:prstGeom prst="ellipse">
              <a:avLst/>
            </a:prstGeom>
            <a:solidFill>
              <a:schemeClr val="accent3"/>
            </a:solidFill>
            <a:ln w="25400" cap="flat" cmpd="sng">
              <a:solidFill>
                <a:schemeClr val="accent3"/>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5" name="Google Shape;405;p14"/>
            <p:cNvSpPr/>
            <p:nvPr/>
          </p:nvSpPr>
          <p:spPr>
            <a:xfrm>
              <a:off x="6694863" y="923080"/>
              <a:ext cx="159000" cy="159000"/>
            </a:xfrm>
            <a:prstGeom prst="ellipse">
              <a:avLst/>
            </a:prstGeom>
            <a:solidFill>
              <a:srgbClr val="9B8355"/>
            </a:solidFill>
            <a:ln w="25400" cap="flat" cmpd="sng">
              <a:solidFill>
                <a:srgbClr val="9B835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6" name="Google Shape;406;p14"/>
            <p:cNvSpPr/>
            <p:nvPr/>
          </p:nvSpPr>
          <p:spPr>
            <a:xfrm>
              <a:off x="6694863" y="1582354"/>
              <a:ext cx="159000" cy="159000"/>
            </a:xfrm>
            <a:prstGeom prst="ellipse">
              <a:avLst/>
            </a:prstGeom>
            <a:solidFill>
              <a:schemeClr val="accent5"/>
            </a:solidFill>
            <a:ln w="25400" cap="flat" cmpd="sng">
              <a:solidFill>
                <a:schemeClr val="accent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7" name="Google Shape;407;p14"/>
            <p:cNvSpPr/>
            <p:nvPr/>
          </p:nvSpPr>
          <p:spPr>
            <a:xfrm>
              <a:off x="6836851" y="1065974"/>
              <a:ext cx="159000" cy="159000"/>
            </a:xfrm>
            <a:prstGeom prst="ellipse">
              <a:avLst/>
            </a:prstGeom>
            <a:solidFill>
              <a:schemeClr val="accent6"/>
            </a:solidFill>
            <a:ln w="25400" cap="flat" cmpd="sng">
              <a:solidFill>
                <a:schemeClr val="accent6"/>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8" name="Google Shape;408;p14"/>
            <p:cNvSpPr/>
            <p:nvPr/>
          </p:nvSpPr>
          <p:spPr>
            <a:xfrm>
              <a:off x="6846340" y="1440265"/>
              <a:ext cx="159000" cy="159000"/>
            </a:xfrm>
            <a:prstGeom prst="ellipse">
              <a:avLst/>
            </a:prstGeom>
            <a:solidFill>
              <a:srgbClr val="BB582B"/>
            </a:solidFill>
            <a:ln w="25400" cap="flat" cmpd="sng">
              <a:solidFill>
                <a:srgbClr val="BB582B"/>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9" name="Google Shape;409;p14"/>
            <p:cNvSpPr/>
            <p:nvPr/>
          </p:nvSpPr>
          <p:spPr>
            <a:xfrm>
              <a:off x="3724299" y="526422"/>
              <a:ext cx="1609200" cy="1609200"/>
            </a:xfrm>
            <a:prstGeom prst="ellipse">
              <a:avLst/>
            </a:prstGeom>
            <a:solidFill>
              <a:schemeClr val="accent3"/>
            </a:solidFill>
            <a:ln w="25400" cap="flat" cmpd="sng">
              <a:solidFill>
                <a:schemeClr val="accent3"/>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10" name="Google Shape;410;p14"/>
            <p:cNvSpPr txBox="1"/>
            <p:nvPr/>
          </p:nvSpPr>
          <p:spPr>
            <a:xfrm>
              <a:off x="3959977" y="762078"/>
              <a:ext cx="1137900" cy="1137900"/>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rgbClr val="000000"/>
                </a:buClr>
                <a:buSzPts val="2500"/>
                <a:buFont typeface="Arial"/>
                <a:buNone/>
              </a:pPr>
              <a:r>
                <a:rPr lang="en-US" sz="2200" b="0" i="0" u="none" strike="noStrike" cap="none">
                  <a:solidFill>
                    <a:schemeClr val="lt1"/>
                  </a:solidFill>
                  <a:latin typeface="Open Sans"/>
                  <a:ea typeface="Open Sans"/>
                  <a:cs typeface="Open Sans"/>
                  <a:sym typeface="Open Sans"/>
                </a:rPr>
                <a:t>Process</a:t>
              </a:r>
              <a:endParaRPr sz="2200" b="0" i="0" u="none" strike="noStrike" cap="none">
                <a:solidFill>
                  <a:schemeClr val="lt1"/>
                </a:solidFill>
                <a:latin typeface="Open Sans"/>
                <a:ea typeface="Open Sans"/>
                <a:cs typeface="Open Sans"/>
                <a:sym typeface="Open Sans"/>
              </a:endParaRPr>
            </a:p>
          </p:txBody>
        </p:sp>
        <p:sp>
          <p:nvSpPr>
            <p:cNvPr id="411" name="Google Shape;411;p14"/>
            <p:cNvSpPr/>
            <p:nvPr/>
          </p:nvSpPr>
          <p:spPr>
            <a:xfrm>
              <a:off x="7440587" y="526422"/>
              <a:ext cx="1609200" cy="1609200"/>
            </a:xfrm>
            <a:prstGeom prst="ellipse">
              <a:avLst/>
            </a:prstGeom>
            <a:solidFill>
              <a:srgbClr val="9B8355"/>
            </a:solidFill>
            <a:ln w="25400" cap="flat" cmpd="sng">
              <a:solidFill>
                <a:srgbClr val="9B8355"/>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12" name="Google Shape;412;p14"/>
            <p:cNvSpPr txBox="1"/>
            <p:nvPr/>
          </p:nvSpPr>
          <p:spPr>
            <a:xfrm>
              <a:off x="7676265" y="762078"/>
              <a:ext cx="1137900" cy="1137900"/>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rgbClr val="000000"/>
                </a:buClr>
                <a:buSzPts val="2500"/>
                <a:buFont typeface="Arial"/>
                <a:buNone/>
              </a:pPr>
              <a:r>
                <a:rPr lang="en-US" sz="2200" b="0" i="0" u="none" strike="noStrike" cap="none">
                  <a:solidFill>
                    <a:schemeClr val="lt1"/>
                  </a:solidFill>
                  <a:latin typeface="Open Sans"/>
                  <a:ea typeface="Open Sans"/>
                  <a:cs typeface="Open Sans"/>
                  <a:sym typeface="Open Sans"/>
                </a:rPr>
                <a:t>Output</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72"/>
          <p:cNvSpPr/>
          <p:nvPr/>
        </p:nvSpPr>
        <p:spPr>
          <a:xfrm>
            <a:off x="8164512" y="3560323"/>
            <a:ext cx="7442887" cy="3360374"/>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72"/>
          <p:cNvSpPr txBox="1">
            <a:spLocks noGrp="1"/>
          </p:cNvSpPr>
          <p:nvPr>
            <p:ph type="body" idx="1"/>
          </p:nvPr>
        </p:nvSpPr>
        <p:spPr>
          <a:xfrm>
            <a:off x="8320732" y="3928443"/>
            <a:ext cx="7130446" cy="2624133"/>
          </a:xfrm>
          <a:prstGeom prst="rect">
            <a:avLst/>
          </a:prstGeom>
          <a:noFill/>
          <a:ln>
            <a:noFill/>
          </a:ln>
        </p:spPr>
        <p:txBody>
          <a:bodyPr spcFirstLastPara="1" wrap="square" lIns="91425" tIns="0" rIns="91425" bIns="0" anchor="t" anchorCtr="0">
            <a:noAutofit/>
          </a:bodyPr>
          <a:lstStyle/>
          <a:p>
            <a:pPr marL="342900" lvl="0" indent="-342900" algn="l" rtl="0">
              <a:lnSpc>
                <a:spcPct val="133333"/>
              </a:lnSpc>
              <a:spcBef>
                <a:spcPts val="1000"/>
              </a:spcBef>
              <a:spcAft>
                <a:spcPts val="0"/>
              </a:spcAft>
              <a:buClr>
                <a:srgbClr val="3F3F3F"/>
              </a:buClr>
              <a:buSzPts val="2200"/>
              <a:buFont typeface="Arial"/>
              <a:buChar char="•"/>
            </a:pPr>
            <a:r>
              <a:rPr lang="en-US"/>
              <a:t>It is an international network of network, linked by optical, wireless, and electronic networking technologies.</a:t>
            </a:r>
            <a:endParaRPr/>
          </a:p>
          <a:p>
            <a:pPr marL="342900" lvl="0" indent="-342900" algn="l" rtl="0">
              <a:lnSpc>
                <a:spcPct val="133333"/>
              </a:lnSpc>
              <a:spcBef>
                <a:spcPts val="1000"/>
              </a:spcBef>
              <a:spcAft>
                <a:spcPts val="0"/>
              </a:spcAft>
              <a:buClr>
                <a:srgbClr val="3F3F3F"/>
              </a:buClr>
              <a:buSzPts val="2200"/>
              <a:buFont typeface="Open Sans"/>
              <a:buChar char="•"/>
            </a:pPr>
            <a:r>
              <a:rPr lang="en-US">
                <a:solidFill>
                  <a:srgbClr val="3F3F3F"/>
                </a:solidFill>
              </a:rPr>
              <a:t>It consists of business, public, educational, and government networks.</a:t>
            </a:r>
            <a:endParaRPr>
              <a:solidFill>
                <a:srgbClr val="3F3F3F"/>
              </a:solidFill>
              <a:latin typeface="Open Sans"/>
              <a:ea typeface="Open Sans"/>
              <a:cs typeface="Open Sans"/>
              <a:sym typeface="Open Sans"/>
            </a:endParaRPr>
          </a:p>
        </p:txBody>
      </p:sp>
      <p:sp>
        <p:nvSpPr>
          <p:cNvPr id="1047" name="Google Shape;1047;p7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Internet</a:t>
            </a:r>
            <a:endParaRPr/>
          </a:p>
        </p:txBody>
      </p:sp>
      <p:pic>
        <p:nvPicPr>
          <p:cNvPr id="1048" name="Google Shape;1048;p72"/>
          <p:cNvPicPr preferRelativeResize="0"/>
          <p:nvPr/>
        </p:nvPicPr>
        <p:blipFill rotWithShape="1">
          <a:blip r:embed="rId3">
            <a:alphaModFix/>
          </a:blip>
          <a:srcRect/>
          <a:stretch/>
        </p:blipFill>
        <p:spPr>
          <a:xfrm>
            <a:off x="2407587" y="3928459"/>
            <a:ext cx="2053825" cy="2053825"/>
          </a:xfrm>
          <a:prstGeom prst="rect">
            <a:avLst/>
          </a:prstGeom>
          <a:noFill/>
          <a:ln>
            <a:noFill/>
          </a:ln>
        </p:spPr>
      </p:pic>
      <p:pic>
        <p:nvPicPr>
          <p:cNvPr id="1049" name="Google Shape;1049;p72"/>
          <p:cNvPicPr preferRelativeResize="0"/>
          <p:nvPr/>
        </p:nvPicPr>
        <p:blipFill rotWithShape="1">
          <a:blip r:embed="rId4">
            <a:alphaModFix/>
          </a:blip>
          <a:srcRect/>
          <a:stretch/>
        </p:blipFill>
        <p:spPr>
          <a:xfrm>
            <a:off x="5750512" y="4102324"/>
            <a:ext cx="1879950" cy="1879950"/>
          </a:xfrm>
          <a:prstGeom prst="rect">
            <a:avLst/>
          </a:prstGeom>
          <a:noFill/>
          <a:ln>
            <a:noFill/>
          </a:ln>
        </p:spPr>
      </p:pic>
      <p:sp>
        <p:nvSpPr>
          <p:cNvPr id="1050" name="Google Shape;1050;p72"/>
          <p:cNvSpPr/>
          <p:nvPr/>
        </p:nvSpPr>
        <p:spPr>
          <a:xfrm>
            <a:off x="7213600" y="816324"/>
            <a:ext cx="1841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1" name="Google Shape;1051;p72"/>
          <p:cNvSpPr/>
          <p:nvPr/>
        </p:nvSpPr>
        <p:spPr>
          <a:xfrm>
            <a:off x="2042824" y="1549562"/>
            <a:ext cx="13408354" cy="1154764"/>
          </a:xfrm>
          <a:prstGeom prst="roundRect">
            <a:avLst>
              <a:gd name="adj" fmla="val 16667"/>
            </a:avLst>
          </a:prstGeom>
          <a:solidFill>
            <a:srgbClr val="F4DBD0"/>
          </a:solidFill>
          <a:ln w="9525" cap="flat" cmpd="sng">
            <a:solidFill>
              <a:srgbClr val="F4DBD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Internet is a global system of interconnected computer networks. It uses a standard Internet Protocol (IP) suite to link several devices.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11ea2f3a84f_1_481"/>
          <p:cNvSpPr/>
          <p:nvPr/>
        </p:nvSpPr>
        <p:spPr>
          <a:xfrm>
            <a:off x="3588125" y="1509375"/>
            <a:ext cx="9679800" cy="26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11ea2f3a84f_1_481"/>
          <p:cNvSpPr txBox="1">
            <a:spLocks noGrp="1"/>
          </p:cNvSpPr>
          <p:nvPr>
            <p:ph type="body" idx="1"/>
          </p:nvPr>
        </p:nvSpPr>
        <p:spPr>
          <a:xfrm>
            <a:off x="3691625" y="1642125"/>
            <a:ext cx="9472800" cy="2342100"/>
          </a:xfrm>
          <a:prstGeom prst="rect">
            <a:avLst/>
          </a:prstGeom>
          <a:noFill/>
          <a:ln>
            <a:noFill/>
          </a:ln>
        </p:spPr>
        <p:txBody>
          <a:bodyPr spcFirstLastPara="1" wrap="square" lIns="91425" tIns="0" rIns="91425" bIns="0" anchor="ctr" anchorCtr="0">
            <a:normAutofit/>
          </a:bodyPr>
          <a:lstStyle/>
          <a:p>
            <a:pPr marL="0" lvl="0" indent="0" algn="l" rtl="0">
              <a:lnSpc>
                <a:spcPct val="133333"/>
              </a:lnSpc>
              <a:spcBef>
                <a:spcPts val="1000"/>
              </a:spcBef>
              <a:spcAft>
                <a:spcPts val="0"/>
              </a:spcAft>
              <a:buSzPts val="2800"/>
              <a:buNone/>
            </a:pPr>
            <a:r>
              <a:rPr lang="en-US" b="1">
                <a:solidFill>
                  <a:srgbClr val="3F3F3F"/>
                </a:solidFill>
              </a:rPr>
              <a:t>It carries an extensive range of information resources</a:t>
            </a:r>
            <a:r>
              <a:rPr lang="en-US" b="1"/>
              <a:t> and </a:t>
            </a:r>
            <a:r>
              <a:rPr lang="en-US" b="1">
                <a:solidFill>
                  <a:srgbClr val="3F3F3F"/>
                </a:solidFill>
              </a:rPr>
              <a:t>utilizes:</a:t>
            </a:r>
            <a:endParaRPr b="1">
              <a:solidFill>
                <a:srgbClr val="3F3F3F"/>
              </a:solidFill>
            </a:endParaRPr>
          </a:p>
          <a:p>
            <a:pPr marL="800100" lvl="1" indent="-342900" algn="l" rtl="0">
              <a:lnSpc>
                <a:spcPct val="133333"/>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IP Addressing Scheme</a:t>
            </a:r>
            <a:endParaRPr sz="2200">
              <a:solidFill>
                <a:srgbClr val="3F3F3F"/>
              </a:solidFill>
              <a:latin typeface="Open Sans"/>
              <a:ea typeface="Open Sans"/>
              <a:cs typeface="Open Sans"/>
              <a:sym typeface="Open Sans"/>
            </a:endParaRPr>
          </a:p>
          <a:p>
            <a:pPr marL="800100" lvl="1" indent="-342900" algn="l" rtl="0">
              <a:lnSpc>
                <a:spcPct val="133333"/>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Transmission Control Protocol (TCP)</a:t>
            </a:r>
            <a:endParaRPr sz="2200">
              <a:solidFill>
                <a:srgbClr val="3F3F3F"/>
              </a:solidFill>
              <a:latin typeface="Open Sans"/>
              <a:ea typeface="Open Sans"/>
              <a:cs typeface="Open Sans"/>
              <a:sym typeface="Open Sans"/>
            </a:endParaRPr>
          </a:p>
          <a:p>
            <a:pPr marL="800100" lvl="1" indent="-342900" algn="l" rtl="0">
              <a:lnSpc>
                <a:spcPct val="133333"/>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Peer2Peer (P2P) networks for file sharing</a:t>
            </a:r>
            <a:endParaRPr sz="2200">
              <a:solidFill>
                <a:srgbClr val="3F3F3F"/>
              </a:solidFill>
              <a:latin typeface="Open Sans"/>
              <a:ea typeface="Open Sans"/>
              <a:cs typeface="Open Sans"/>
              <a:sym typeface="Open Sans"/>
            </a:endParaRPr>
          </a:p>
        </p:txBody>
      </p:sp>
      <p:sp>
        <p:nvSpPr>
          <p:cNvPr id="1058" name="Google Shape;1058;g11ea2f3a84f_1_4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Internet</a:t>
            </a:r>
            <a:endParaRPr>
              <a:solidFill>
                <a:srgbClr val="3F3F3F"/>
              </a:solidFill>
            </a:endParaRPr>
          </a:p>
        </p:txBody>
      </p:sp>
      <p:pic>
        <p:nvPicPr>
          <p:cNvPr id="1059" name="Google Shape;1059;g11ea2f3a84f_1_481"/>
          <p:cNvPicPr preferRelativeResize="0"/>
          <p:nvPr/>
        </p:nvPicPr>
        <p:blipFill rotWithShape="1">
          <a:blip r:embed="rId3">
            <a:alphaModFix/>
          </a:blip>
          <a:srcRect/>
          <a:stretch/>
        </p:blipFill>
        <p:spPr>
          <a:xfrm>
            <a:off x="2277400" y="4500575"/>
            <a:ext cx="2428026" cy="2428026"/>
          </a:xfrm>
          <a:prstGeom prst="rect">
            <a:avLst/>
          </a:prstGeom>
          <a:noFill/>
          <a:ln>
            <a:noFill/>
          </a:ln>
        </p:spPr>
      </p:pic>
      <p:pic>
        <p:nvPicPr>
          <p:cNvPr id="1060" name="Google Shape;1060;g11ea2f3a84f_1_481"/>
          <p:cNvPicPr preferRelativeResize="0"/>
          <p:nvPr/>
        </p:nvPicPr>
        <p:blipFill rotWithShape="1">
          <a:blip r:embed="rId4">
            <a:alphaModFix/>
          </a:blip>
          <a:srcRect/>
          <a:stretch/>
        </p:blipFill>
        <p:spPr>
          <a:xfrm>
            <a:off x="11727524" y="4500600"/>
            <a:ext cx="2607601" cy="2607599"/>
          </a:xfrm>
          <a:prstGeom prst="rect">
            <a:avLst/>
          </a:prstGeom>
          <a:noFill/>
          <a:ln>
            <a:noFill/>
          </a:ln>
        </p:spPr>
      </p:pic>
      <p:pic>
        <p:nvPicPr>
          <p:cNvPr id="1061" name="Google Shape;1061;g11ea2f3a84f_1_481"/>
          <p:cNvPicPr preferRelativeResize="0"/>
          <p:nvPr/>
        </p:nvPicPr>
        <p:blipFill rotWithShape="1">
          <a:blip r:embed="rId5">
            <a:alphaModFix/>
          </a:blip>
          <a:srcRect l="15117" t="13786" r="13809" b="12838"/>
          <a:stretch/>
        </p:blipFill>
        <p:spPr>
          <a:xfrm>
            <a:off x="6792134" y="4500575"/>
            <a:ext cx="2352073" cy="2428025"/>
          </a:xfrm>
          <a:prstGeom prst="rect">
            <a:avLst/>
          </a:prstGeom>
          <a:noFill/>
          <a:ln>
            <a:noFill/>
          </a:ln>
        </p:spPr>
      </p:pic>
      <p:sp>
        <p:nvSpPr>
          <p:cNvPr id="1062" name="Google Shape;1062;g11ea2f3a84f_1_481"/>
          <p:cNvSpPr/>
          <p:nvPr/>
        </p:nvSpPr>
        <p:spPr>
          <a:xfrm>
            <a:off x="7213601" y="816352"/>
            <a:ext cx="18415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73"/>
          <p:cNvSpPr/>
          <p:nvPr/>
        </p:nvSpPr>
        <p:spPr>
          <a:xfrm>
            <a:off x="2161173" y="1207775"/>
            <a:ext cx="12566504" cy="1263052"/>
          </a:xfrm>
          <a:prstGeom prst="roundRect">
            <a:avLst>
              <a:gd name="adj" fmla="val 16667"/>
            </a:avLst>
          </a:prstGeom>
          <a:solidFill>
            <a:srgbClr val="F9DEC9"/>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An intranet is a private network that is contained within an enterprise.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It consists of interlinked LAN and uses WAN for network connectivity. </a:t>
            </a:r>
            <a:endParaRPr sz="2200" b="0" i="0" u="none" strike="noStrike" cap="none">
              <a:solidFill>
                <a:srgbClr val="3F3F3F"/>
              </a:solidFill>
              <a:latin typeface="Open Sans"/>
              <a:ea typeface="Open Sans"/>
              <a:cs typeface="Open Sans"/>
              <a:sym typeface="Open Sans"/>
            </a:endParaRPr>
          </a:p>
        </p:txBody>
      </p:sp>
      <p:sp>
        <p:nvSpPr>
          <p:cNvPr id="1068" name="Google Shape;1068;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Intranet</a:t>
            </a:r>
            <a:endParaRPr>
              <a:solidFill>
                <a:srgbClr val="3F3F3F"/>
              </a:solidFill>
            </a:endParaRPr>
          </a:p>
        </p:txBody>
      </p:sp>
      <p:pic>
        <p:nvPicPr>
          <p:cNvPr id="1069" name="Google Shape;1069;p73"/>
          <p:cNvPicPr preferRelativeResize="0"/>
          <p:nvPr/>
        </p:nvPicPr>
        <p:blipFill rotWithShape="1">
          <a:blip r:embed="rId3">
            <a:alphaModFix/>
          </a:blip>
          <a:srcRect/>
          <a:stretch/>
        </p:blipFill>
        <p:spPr>
          <a:xfrm>
            <a:off x="7213600" y="3277501"/>
            <a:ext cx="2704739" cy="2515974"/>
          </a:xfrm>
          <a:prstGeom prst="rect">
            <a:avLst/>
          </a:prstGeom>
          <a:noFill/>
          <a:ln>
            <a:noFill/>
          </a:ln>
        </p:spPr>
      </p:pic>
      <p:pic>
        <p:nvPicPr>
          <p:cNvPr id="1070" name="Google Shape;1070;p73"/>
          <p:cNvPicPr preferRelativeResize="0"/>
          <p:nvPr/>
        </p:nvPicPr>
        <p:blipFill rotWithShape="1">
          <a:blip r:embed="rId4">
            <a:alphaModFix/>
          </a:blip>
          <a:srcRect/>
          <a:stretch/>
        </p:blipFill>
        <p:spPr>
          <a:xfrm>
            <a:off x="3380581" y="3431084"/>
            <a:ext cx="2539633" cy="2362391"/>
          </a:xfrm>
          <a:prstGeom prst="rect">
            <a:avLst/>
          </a:prstGeom>
          <a:noFill/>
          <a:ln>
            <a:noFill/>
          </a:ln>
        </p:spPr>
      </p:pic>
      <p:pic>
        <p:nvPicPr>
          <p:cNvPr id="1071" name="Google Shape;1071;p73"/>
          <p:cNvPicPr preferRelativeResize="0"/>
          <p:nvPr/>
        </p:nvPicPr>
        <p:blipFill rotWithShape="1">
          <a:blip r:embed="rId5">
            <a:alphaModFix/>
          </a:blip>
          <a:srcRect/>
          <a:stretch/>
        </p:blipFill>
        <p:spPr>
          <a:xfrm>
            <a:off x="11329319" y="3396464"/>
            <a:ext cx="2448963" cy="2278049"/>
          </a:xfrm>
          <a:prstGeom prst="rect">
            <a:avLst/>
          </a:prstGeom>
          <a:noFill/>
          <a:ln>
            <a:noFill/>
          </a:ln>
        </p:spPr>
      </p:pic>
      <p:sp>
        <p:nvSpPr>
          <p:cNvPr id="1072" name="Google Shape;1072;p73"/>
          <p:cNvSpPr/>
          <p:nvPr/>
        </p:nvSpPr>
        <p:spPr>
          <a:xfrm>
            <a:off x="7213600" y="816324"/>
            <a:ext cx="184753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3" name="Google Shape;1073;p73"/>
          <p:cNvSpPr/>
          <p:nvPr/>
        </p:nvSpPr>
        <p:spPr>
          <a:xfrm>
            <a:off x="2161173" y="7064624"/>
            <a:ext cx="12566504" cy="1263052"/>
          </a:xfrm>
          <a:prstGeom prst="roundRect">
            <a:avLst>
              <a:gd name="adj" fmla="val 16667"/>
            </a:avLst>
          </a:prstGeom>
          <a:solidFill>
            <a:srgbClr val="F9DEC9"/>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Its purpose is to share company information among employees. It is usually created and maintained by a private organization, and the content is intended for the members of the organization only.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11ea2f3a84f_1_503"/>
          <p:cNvSpPr/>
          <p:nvPr/>
        </p:nvSpPr>
        <p:spPr>
          <a:xfrm>
            <a:off x="1748600" y="1527225"/>
            <a:ext cx="13608900" cy="1546715"/>
          </a:xfrm>
          <a:prstGeom prst="roundRect">
            <a:avLst>
              <a:gd name="adj" fmla="val 16667"/>
            </a:avLst>
          </a:prstGeom>
          <a:solidFill>
            <a:srgbClr val="F9DEC9"/>
          </a:solidFill>
          <a:ln w="9525" cap="flat" cmpd="sng">
            <a:solidFill>
              <a:srgbClr val="FBE6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Extranet uses internet protocols to link intranet over the public internet.</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It is a part of a company's intranet that is extended to users outside the company, such as suppliers, vendors, partners, customers, and so on.</a:t>
            </a:r>
            <a:endParaRPr sz="2200" b="0" i="0" u="none" strike="noStrike" cap="none">
              <a:solidFill>
                <a:srgbClr val="3F3F3F"/>
              </a:solidFill>
              <a:latin typeface="Open Sans"/>
              <a:ea typeface="Open Sans"/>
              <a:cs typeface="Open Sans"/>
              <a:sym typeface="Open Sans"/>
            </a:endParaRPr>
          </a:p>
        </p:txBody>
      </p:sp>
      <p:sp>
        <p:nvSpPr>
          <p:cNvPr id="1079" name="Google Shape;1079;g11ea2f3a84f_1_50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Extranet</a:t>
            </a:r>
            <a:endParaRPr/>
          </a:p>
        </p:txBody>
      </p:sp>
      <p:pic>
        <p:nvPicPr>
          <p:cNvPr id="1080" name="Google Shape;1080;g11ea2f3a84f_1_503"/>
          <p:cNvPicPr preferRelativeResize="0"/>
          <p:nvPr/>
        </p:nvPicPr>
        <p:blipFill rotWithShape="1">
          <a:blip r:embed="rId3">
            <a:alphaModFix/>
          </a:blip>
          <a:srcRect/>
          <a:stretch/>
        </p:blipFill>
        <p:spPr>
          <a:xfrm>
            <a:off x="5187145" y="3387325"/>
            <a:ext cx="2792774" cy="2792774"/>
          </a:xfrm>
          <a:prstGeom prst="rect">
            <a:avLst/>
          </a:prstGeom>
          <a:noFill/>
          <a:ln>
            <a:noFill/>
          </a:ln>
        </p:spPr>
      </p:pic>
      <p:pic>
        <p:nvPicPr>
          <p:cNvPr id="1081" name="Google Shape;1081;g11ea2f3a84f_1_503"/>
          <p:cNvPicPr preferRelativeResize="0"/>
          <p:nvPr/>
        </p:nvPicPr>
        <p:blipFill rotWithShape="1">
          <a:blip r:embed="rId4">
            <a:alphaModFix/>
          </a:blip>
          <a:srcRect/>
          <a:stretch/>
        </p:blipFill>
        <p:spPr>
          <a:xfrm>
            <a:off x="9474132" y="3632125"/>
            <a:ext cx="2637275" cy="2637275"/>
          </a:xfrm>
          <a:prstGeom prst="rect">
            <a:avLst/>
          </a:prstGeom>
          <a:noFill/>
          <a:ln>
            <a:noFill/>
          </a:ln>
        </p:spPr>
      </p:pic>
      <p:sp>
        <p:nvSpPr>
          <p:cNvPr id="1082" name="Google Shape;1082;g11ea2f3a84f_1_503"/>
          <p:cNvSpPr/>
          <p:nvPr/>
        </p:nvSpPr>
        <p:spPr>
          <a:xfrm>
            <a:off x="7175501" y="816352"/>
            <a:ext cx="1915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3" name="Google Shape;1083;g11ea2f3a84f_1_503"/>
          <p:cNvSpPr/>
          <p:nvPr/>
        </p:nvSpPr>
        <p:spPr>
          <a:xfrm>
            <a:off x="1748600" y="6626200"/>
            <a:ext cx="13608900" cy="1723500"/>
          </a:xfrm>
          <a:prstGeom prst="roundRect">
            <a:avLst>
              <a:gd name="adj" fmla="val 16667"/>
            </a:avLst>
          </a:prstGeom>
          <a:solidFill>
            <a:srgbClr val="F9DEC9"/>
          </a:solidFill>
          <a:ln w="9525" cap="flat" cmpd="sng">
            <a:solidFill>
              <a:srgbClr val="FBE6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Some examples are placing of purchase order to registered vendors, billing &amp; invoices, payments related activities, joint venture related activities, product brochures for partners, discounted price lists for partners, and so on.</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4"/>
          <p:cNvSpPr/>
          <p:nvPr/>
        </p:nvSpPr>
        <p:spPr>
          <a:xfrm>
            <a:off x="4304125" y="1580201"/>
            <a:ext cx="8075975" cy="2786100"/>
          </a:xfrm>
          <a:prstGeom prst="roundRect">
            <a:avLst>
              <a:gd name="adj" fmla="val 16667"/>
            </a:avLst>
          </a:prstGeom>
          <a:solidFill>
            <a:srgbClr val="F9DEC9"/>
          </a:solidFill>
          <a:ln w="9525" cap="flat" cmpd="sng">
            <a:solidFill>
              <a:srgbClr val="ACC8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74"/>
          <p:cNvSpPr txBox="1">
            <a:spLocks noGrp="1"/>
          </p:cNvSpPr>
          <p:nvPr>
            <p:ph type="body" idx="1"/>
          </p:nvPr>
        </p:nvSpPr>
        <p:spPr>
          <a:xfrm>
            <a:off x="5103926" y="1905320"/>
            <a:ext cx="6383100" cy="2076300"/>
          </a:xfrm>
          <a:prstGeom prst="rect">
            <a:avLst/>
          </a:prstGeom>
          <a:noFill/>
          <a:ln>
            <a:noFill/>
          </a:ln>
        </p:spPr>
        <p:txBody>
          <a:bodyPr spcFirstLastPara="1" wrap="square" lIns="91425" tIns="0" rIns="91425" bIns="0" anchor="t" anchorCtr="0">
            <a:normAutofit lnSpcReduction="10000"/>
          </a:bodyPr>
          <a:lstStyle/>
          <a:p>
            <a:pPr marL="0" lvl="0" indent="0" algn="l" rtl="0">
              <a:lnSpc>
                <a:spcPct val="133333"/>
              </a:lnSpc>
              <a:spcBef>
                <a:spcPts val="1000"/>
              </a:spcBef>
              <a:spcAft>
                <a:spcPts val="0"/>
              </a:spcAft>
              <a:buSzPts val="2800"/>
              <a:buNone/>
            </a:pPr>
            <a:r>
              <a:rPr lang="en-US" b="1">
                <a:solidFill>
                  <a:srgbClr val="3F3F3F"/>
                </a:solidFill>
              </a:rPr>
              <a:t>Extranet can be used to:</a:t>
            </a:r>
            <a:endParaRPr>
              <a:solidFill>
                <a:srgbClr val="3F3F3F"/>
              </a:solidFill>
            </a:endParaRPr>
          </a:p>
          <a:p>
            <a:pPr marL="800100" lvl="1" indent="-342900" algn="l" rtl="0">
              <a:lnSpc>
                <a:spcPct val="133333"/>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Exchange large volume of data</a:t>
            </a:r>
            <a:endParaRPr sz="2200">
              <a:solidFill>
                <a:srgbClr val="3F3F3F"/>
              </a:solidFill>
              <a:latin typeface="Open Sans"/>
              <a:ea typeface="Open Sans"/>
              <a:cs typeface="Open Sans"/>
              <a:sym typeface="Open Sans"/>
            </a:endParaRPr>
          </a:p>
          <a:p>
            <a:pPr marL="800100" lvl="1" indent="-342900" algn="l" rtl="0">
              <a:lnSpc>
                <a:spcPct val="133333"/>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Collaborate with partners &amp; Peers</a:t>
            </a:r>
            <a:endParaRPr sz="2200">
              <a:solidFill>
                <a:srgbClr val="3F3F3F"/>
              </a:solidFill>
              <a:latin typeface="Open Sans"/>
              <a:ea typeface="Open Sans"/>
              <a:cs typeface="Open Sans"/>
              <a:sym typeface="Open Sans"/>
            </a:endParaRPr>
          </a:p>
          <a:p>
            <a:pPr marL="800100" lvl="1" indent="-342900" algn="l" rtl="0">
              <a:lnSpc>
                <a:spcPct val="133333"/>
              </a:lnSpc>
              <a:spcBef>
                <a:spcPts val="5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Share Product Catalogs</a:t>
            </a:r>
            <a:endParaRPr sz="2200">
              <a:solidFill>
                <a:srgbClr val="3F3F3F"/>
              </a:solidFill>
              <a:latin typeface="Open Sans"/>
              <a:ea typeface="Open Sans"/>
              <a:cs typeface="Open Sans"/>
              <a:sym typeface="Open Sans"/>
            </a:endParaRPr>
          </a:p>
        </p:txBody>
      </p:sp>
      <p:sp>
        <p:nvSpPr>
          <p:cNvPr id="1090" name="Google Shape;1090;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Extranet</a:t>
            </a:r>
            <a:endParaRPr>
              <a:solidFill>
                <a:srgbClr val="3F3F3F"/>
              </a:solidFill>
            </a:endParaRPr>
          </a:p>
        </p:txBody>
      </p:sp>
      <p:pic>
        <p:nvPicPr>
          <p:cNvPr id="1091" name="Google Shape;1091;p74"/>
          <p:cNvPicPr preferRelativeResize="0"/>
          <p:nvPr/>
        </p:nvPicPr>
        <p:blipFill rotWithShape="1">
          <a:blip r:embed="rId3">
            <a:alphaModFix/>
          </a:blip>
          <a:srcRect/>
          <a:stretch/>
        </p:blipFill>
        <p:spPr>
          <a:xfrm>
            <a:off x="12060925" y="4313271"/>
            <a:ext cx="2710749" cy="2710749"/>
          </a:xfrm>
          <a:prstGeom prst="rect">
            <a:avLst/>
          </a:prstGeom>
          <a:noFill/>
          <a:ln>
            <a:noFill/>
          </a:ln>
        </p:spPr>
      </p:pic>
      <p:pic>
        <p:nvPicPr>
          <p:cNvPr id="1092" name="Google Shape;1092;p74"/>
          <p:cNvPicPr preferRelativeResize="0"/>
          <p:nvPr/>
        </p:nvPicPr>
        <p:blipFill rotWithShape="1">
          <a:blip r:embed="rId4">
            <a:alphaModFix/>
          </a:blip>
          <a:srcRect/>
          <a:stretch/>
        </p:blipFill>
        <p:spPr>
          <a:xfrm>
            <a:off x="7026113" y="4667161"/>
            <a:ext cx="2472425" cy="2472425"/>
          </a:xfrm>
          <a:prstGeom prst="rect">
            <a:avLst/>
          </a:prstGeom>
          <a:noFill/>
          <a:ln>
            <a:noFill/>
          </a:ln>
        </p:spPr>
      </p:pic>
      <p:pic>
        <p:nvPicPr>
          <p:cNvPr id="1093" name="Google Shape;1093;p74"/>
          <p:cNvPicPr preferRelativeResize="0"/>
          <p:nvPr/>
        </p:nvPicPr>
        <p:blipFill rotWithShape="1">
          <a:blip r:embed="rId5">
            <a:alphaModFix/>
          </a:blip>
          <a:srcRect/>
          <a:stretch/>
        </p:blipFill>
        <p:spPr>
          <a:xfrm>
            <a:off x="2070250" y="4626838"/>
            <a:ext cx="2553050" cy="2553050"/>
          </a:xfrm>
          <a:prstGeom prst="rect">
            <a:avLst/>
          </a:prstGeom>
          <a:noFill/>
          <a:ln>
            <a:noFill/>
          </a:ln>
        </p:spPr>
      </p:pic>
      <p:sp>
        <p:nvSpPr>
          <p:cNvPr id="1094" name="Google Shape;1094;p74"/>
          <p:cNvSpPr/>
          <p:nvPr/>
        </p:nvSpPr>
        <p:spPr>
          <a:xfrm>
            <a:off x="7175501" y="816324"/>
            <a:ext cx="1915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Internet, Intranet, and Extranet</a:t>
            </a:r>
            <a:endParaRPr/>
          </a:p>
        </p:txBody>
      </p:sp>
      <p:pic>
        <p:nvPicPr>
          <p:cNvPr id="1100" name="Google Shape;1100;p75"/>
          <p:cNvPicPr preferRelativeResize="0"/>
          <p:nvPr/>
        </p:nvPicPr>
        <p:blipFill rotWithShape="1">
          <a:blip r:embed="rId3">
            <a:alphaModFix/>
          </a:blip>
          <a:srcRect/>
          <a:stretch/>
        </p:blipFill>
        <p:spPr>
          <a:xfrm>
            <a:off x="5326775" y="2045575"/>
            <a:ext cx="6359525" cy="5764949"/>
          </a:xfrm>
          <a:prstGeom prst="rect">
            <a:avLst/>
          </a:prstGeom>
          <a:noFill/>
          <a:ln>
            <a:noFill/>
          </a:ln>
        </p:spPr>
      </p:pic>
      <p:sp>
        <p:nvSpPr>
          <p:cNvPr id="1101" name="Google Shape;1101;p75"/>
          <p:cNvSpPr/>
          <p:nvPr/>
        </p:nvSpPr>
        <p:spPr>
          <a:xfrm>
            <a:off x="4673600" y="816324"/>
            <a:ext cx="69176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2" name="Google Shape;1102;p75"/>
          <p:cNvSpPr txBox="1"/>
          <p:nvPr/>
        </p:nvSpPr>
        <p:spPr>
          <a:xfrm>
            <a:off x="3194113" y="1126050"/>
            <a:ext cx="10364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F3F3F"/>
                </a:solidFill>
                <a:latin typeface="Open Sans"/>
                <a:ea typeface="Open Sans"/>
                <a:cs typeface="Open Sans"/>
                <a:sym typeface="Open Sans"/>
              </a:rPr>
              <a:t>The subset of internet, intranet and extranet is:</a:t>
            </a:r>
            <a:endParaRPr sz="2200">
              <a:solidFill>
                <a:srgbClr val="3F3F3F"/>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76"/>
          <p:cNvSpPr/>
          <p:nvPr/>
        </p:nvSpPr>
        <p:spPr>
          <a:xfrm>
            <a:off x="6650250" y="3286125"/>
            <a:ext cx="8955300" cy="36666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lnSpc>
                <a:spcPct val="133333"/>
              </a:lnSpc>
              <a:spcBef>
                <a:spcPts val="10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An email address is generally written as username@domainname. </a:t>
            </a:r>
            <a:endParaRPr sz="2200">
              <a:solidFill>
                <a:srgbClr val="3F3F3F"/>
              </a:solidFill>
              <a:latin typeface="Open Sans"/>
              <a:ea typeface="Open Sans"/>
              <a:cs typeface="Open Sans"/>
              <a:sym typeface="Open Sans"/>
            </a:endParaRPr>
          </a:p>
          <a:p>
            <a:pPr marL="457200" lvl="0" indent="-368300" algn="l" rtl="0">
              <a:lnSpc>
                <a:spcPct val="133333"/>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For example, king.kochhar@abc.com is an email address.</a:t>
            </a:r>
            <a:endParaRPr sz="2200">
              <a:solidFill>
                <a:srgbClr val="3F3F3F"/>
              </a:solidFill>
              <a:latin typeface="Open Sans"/>
              <a:ea typeface="Open Sans"/>
              <a:cs typeface="Open Sans"/>
              <a:sym typeface="Open Sans"/>
            </a:endParaRPr>
          </a:p>
          <a:p>
            <a:pPr marL="457200" lvl="0" indent="-368300" algn="l" rtl="0">
              <a:lnSpc>
                <a:spcPct val="133333"/>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username and the domain name are separated by @ (at) symbol.</a:t>
            </a:r>
            <a:endParaRPr sz="2200">
              <a:solidFill>
                <a:srgbClr val="3F3F3F"/>
              </a:solidFill>
              <a:latin typeface="Open Sans"/>
              <a:ea typeface="Open Sans"/>
              <a:cs typeface="Open Sans"/>
              <a:sym typeface="Open Sans"/>
            </a:endParaRPr>
          </a:p>
          <a:p>
            <a:pPr marL="457200" lvl="0" indent="-368300" algn="l" rtl="0">
              <a:lnSpc>
                <a:spcPct val="133333"/>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Email addresses are not case sensitive. Spaces are not allowed in email address.</a:t>
            </a:r>
            <a:endParaRPr sz="2200">
              <a:solidFill>
                <a:srgbClr val="3F3F3F"/>
              </a:solidFill>
              <a:latin typeface="Open Sans"/>
              <a:ea typeface="Open Sans"/>
              <a:cs typeface="Open Sans"/>
              <a:sym typeface="Open Sans"/>
            </a:endParaRPr>
          </a:p>
        </p:txBody>
      </p:sp>
      <p:sp>
        <p:nvSpPr>
          <p:cNvPr id="1108" name="Google Shape;1108;p7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Email</a:t>
            </a:r>
            <a:endParaRPr>
              <a:solidFill>
                <a:srgbClr val="3F3F3F"/>
              </a:solidFill>
            </a:endParaRPr>
          </a:p>
        </p:txBody>
      </p:sp>
      <p:sp>
        <p:nvSpPr>
          <p:cNvPr id="1109" name="Google Shape;1109;p76"/>
          <p:cNvSpPr/>
          <p:nvPr/>
        </p:nvSpPr>
        <p:spPr>
          <a:xfrm>
            <a:off x="7518401" y="816324"/>
            <a:ext cx="1222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10" name="Google Shape;1110;p76"/>
          <p:cNvPicPr preferRelativeResize="0"/>
          <p:nvPr/>
        </p:nvPicPr>
        <p:blipFill rotWithShape="1">
          <a:blip r:embed="rId3">
            <a:alphaModFix/>
          </a:blip>
          <a:srcRect/>
          <a:stretch/>
        </p:blipFill>
        <p:spPr>
          <a:xfrm>
            <a:off x="3159950" y="2735188"/>
            <a:ext cx="2233350" cy="2233350"/>
          </a:xfrm>
          <a:prstGeom prst="rect">
            <a:avLst/>
          </a:prstGeom>
          <a:noFill/>
          <a:ln>
            <a:noFill/>
          </a:ln>
        </p:spPr>
      </p:pic>
      <p:pic>
        <p:nvPicPr>
          <p:cNvPr id="1111" name="Google Shape;1111;p76"/>
          <p:cNvPicPr preferRelativeResize="0"/>
          <p:nvPr/>
        </p:nvPicPr>
        <p:blipFill rotWithShape="1">
          <a:blip r:embed="rId4">
            <a:alphaModFix/>
          </a:blip>
          <a:srcRect/>
          <a:stretch/>
        </p:blipFill>
        <p:spPr>
          <a:xfrm>
            <a:off x="3211238" y="5906737"/>
            <a:ext cx="2130775" cy="2130775"/>
          </a:xfrm>
          <a:prstGeom prst="rect">
            <a:avLst/>
          </a:prstGeom>
          <a:noFill/>
          <a:ln>
            <a:noFill/>
          </a:ln>
        </p:spPr>
      </p:pic>
      <p:sp>
        <p:nvSpPr>
          <p:cNvPr id="1112" name="Google Shape;1112;p76"/>
          <p:cNvSpPr/>
          <p:nvPr/>
        </p:nvSpPr>
        <p:spPr>
          <a:xfrm>
            <a:off x="2284525" y="1027213"/>
            <a:ext cx="12684600" cy="14940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33333"/>
              </a:lnSpc>
              <a:spcBef>
                <a:spcPts val="1000"/>
              </a:spcBef>
              <a:spcAft>
                <a:spcPts val="0"/>
              </a:spcAft>
              <a:buNone/>
            </a:pPr>
            <a:r>
              <a:rPr lang="en-US" sz="2200">
                <a:solidFill>
                  <a:srgbClr val="3F3F3F"/>
                </a:solidFill>
                <a:latin typeface="Open Sans"/>
                <a:ea typeface="Open Sans"/>
                <a:cs typeface="Open Sans"/>
                <a:sym typeface="Open Sans"/>
              </a:rPr>
              <a:t>Email is a way to send and receive messages across the Internet. Each user of email is assigned a unique name for their email account.  </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g120fa46e3ad_0_5"/>
          <p:cNvGrpSpPr/>
          <p:nvPr/>
        </p:nvGrpSpPr>
        <p:grpSpPr>
          <a:xfrm>
            <a:off x="1660323" y="2750538"/>
            <a:ext cx="4079767" cy="2657183"/>
            <a:chOff x="6494564" y="972031"/>
            <a:chExt cx="5595620" cy="3321063"/>
          </a:xfrm>
        </p:grpSpPr>
        <p:sp>
          <p:nvSpPr>
            <p:cNvPr id="1118" name="Google Shape;1118;g120fa46e3ad_0_5"/>
            <p:cNvSpPr/>
            <p:nvPr/>
          </p:nvSpPr>
          <p:spPr>
            <a:xfrm>
              <a:off x="6494564" y="972031"/>
              <a:ext cx="5595620" cy="1647825"/>
            </a:xfrm>
            <a:custGeom>
              <a:avLst/>
              <a:gdLst/>
              <a:ahLst/>
              <a:cxnLst/>
              <a:rect l="l" t="t" r="r" b="b"/>
              <a:pathLst>
                <a:path w="5595620" h="1647825" extrusionOk="0">
                  <a:moveTo>
                    <a:pt x="5595391" y="823290"/>
                  </a:moveTo>
                  <a:lnTo>
                    <a:pt x="4781550" y="9448"/>
                  </a:lnTo>
                  <a:lnTo>
                    <a:pt x="4781550" y="0"/>
                  </a:lnTo>
                  <a:lnTo>
                    <a:pt x="0" y="0"/>
                  </a:lnTo>
                  <a:lnTo>
                    <a:pt x="0" y="1647825"/>
                  </a:lnTo>
                  <a:lnTo>
                    <a:pt x="4781550" y="1647825"/>
                  </a:lnTo>
                  <a:lnTo>
                    <a:pt x="4781550" y="1637131"/>
                  </a:lnTo>
                  <a:lnTo>
                    <a:pt x="5595391" y="823290"/>
                  </a:lnTo>
                  <a:close/>
                </a:path>
              </a:pathLst>
            </a:custGeom>
            <a:solidFill>
              <a:srgbClr val="024F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19" name="Google Shape;1119;g120fa46e3ad_0_5"/>
            <p:cNvSpPr/>
            <p:nvPr/>
          </p:nvSpPr>
          <p:spPr>
            <a:xfrm>
              <a:off x="6494564" y="2645269"/>
              <a:ext cx="5595620" cy="1647825"/>
            </a:xfrm>
            <a:custGeom>
              <a:avLst/>
              <a:gdLst/>
              <a:ahLst/>
              <a:cxnLst/>
              <a:rect l="l" t="t" r="r" b="b"/>
              <a:pathLst>
                <a:path w="5595620" h="1647825" extrusionOk="0">
                  <a:moveTo>
                    <a:pt x="5595391" y="823290"/>
                  </a:moveTo>
                  <a:lnTo>
                    <a:pt x="4781550" y="9461"/>
                  </a:lnTo>
                  <a:lnTo>
                    <a:pt x="4781550" y="0"/>
                  </a:lnTo>
                  <a:lnTo>
                    <a:pt x="0" y="0"/>
                  </a:lnTo>
                  <a:lnTo>
                    <a:pt x="0" y="1647825"/>
                  </a:lnTo>
                  <a:lnTo>
                    <a:pt x="4781550" y="1647825"/>
                  </a:lnTo>
                  <a:lnTo>
                    <a:pt x="4781550" y="1637144"/>
                  </a:lnTo>
                  <a:lnTo>
                    <a:pt x="5595391" y="823290"/>
                  </a:lnTo>
                  <a:close/>
                </a:path>
              </a:pathLst>
            </a:custGeom>
            <a:solidFill>
              <a:srgbClr val="24ACB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grpSp>
      <p:sp>
        <p:nvSpPr>
          <p:cNvPr id="1120" name="Google Shape;1120;g120fa46e3ad_0_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Email</a:t>
            </a:r>
            <a:endParaRPr/>
          </a:p>
        </p:txBody>
      </p:sp>
      <p:graphicFrame>
        <p:nvGraphicFramePr>
          <p:cNvPr id="1121" name="Google Shape;1121;g120fa46e3ad_0_5"/>
          <p:cNvGraphicFramePr/>
          <p:nvPr/>
        </p:nvGraphicFramePr>
        <p:xfrm>
          <a:off x="5740331" y="2750532"/>
          <a:ext cx="3000000" cy="3000000"/>
        </p:xfrm>
        <a:graphic>
          <a:graphicData uri="http://schemas.openxmlformats.org/drawingml/2006/table">
            <a:tbl>
              <a:tblPr firstRow="1" bandRow="1">
                <a:noFill/>
                <a:tableStyleId>{DB763A4E-593D-429A-89FF-1FE4BFF3E3EC}</a:tableStyleId>
              </a:tblPr>
              <a:tblGrid>
                <a:gridCol w="9530850">
                  <a:extLst>
                    <a:ext uri="{9D8B030D-6E8A-4147-A177-3AD203B41FA5}">
                      <a16:colId xmlns:a16="http://schemas.microsoft.com/office/drawing/2014/main" val="20000"/>
                    </a:ext>
                  </a:extLst>
                </a:gridCol>
              </a:tblGrid>
              <a:tr h="1329625">
                <a:tc>
                  <a:txBody>
                    <a:bodyPr/>
                    <a:lstStyle/>
                    <a:p>
                      <a:pPr marL="0" marR="0" lvl="7" indent="0" algn="ctr" rtl="0">
                        <a:lnSpc>
                          <a:spcPct val="100000"/>
                        </a:lnSpc>
                        <a:spcBef>
                          <a:spcPts val="0"/>
                        </a:spcBef>
                        <a:spcAft>
                          <a:spcPts val="0"/>
                        </a:spcAft>
                        <a:buClr>
                          <a:srgbClr val="000000"/>
                        </a:buClr>
                        <a:buSzPts val="2200"/>
                        <a:buFont typeface="Courier New"/>
                        <a:buNone/>
                      </a:pPr>
                      <a:r>
                        <a:rPr lang="en-US" sz="2200" i="0" u="none" strike="noStrike" cap="none">
                          <a:solidFill>
                            <a:srgbClr val="3F3F3F"/>
                          </a:solidFill>
                          <a:latin typeface="Open Sans"/>
                          <a:ea typeface="Open Sans"/>
                          <a:cs typeface="Open Sans"/>
                          <a:sym typeface="Open Sans"/>
                        </a:rPr>
                        <a:t>Email is usually packaged with a calendar, address book, instant messaging, and so on for convenience and productivity.</a:t>
                      </a:r>
                      <a:endParaRPr sz="2200" u="none" strike="noStrike" cap="none">
                        <a:solidFill>
                          <a:srgbClr val="3F3F3F"/>
                        </a:solidFill>
                        <a:latin typeface="Open Sans"/>
                        <a:ea typeface="Open Sans"/>
                        <a:cs typeface="Open Sans"/>
                        <a:sym typeface="Open Sans"/>
                      </a:endParaRPr>
                    </a:p>
                  </a:txBody>
                  <a:tcPr marL="137150" marR="137150" marT="137150" marB="137150" anchor="ctr">
                    <a:lnB w="28575" cap="flat" cmpd="sng">
                      <a:solidFill>
                        <a:srgbClr val="FFFFFF"/>
                      </a:solidFill>
                      <a:prstDash val="solid"/>
                      <a:round/>
                      <a:headEnd type="none" w="sm" len="sm"/>
                      <a:tailEnd type="none" w="sm" len="sm"/>
                    </a:lnB>
                    <a:solidFill>
                      <a:srgbClr val="C3EEFA"/>
                    </a:solidFill>
                  </a:tcPr>
                </a:tc>
                <a:extLst>
                  <a:ext uri="{0D108BD9-81ED-4DB2-BD59-A6C34878D82A}">
                    <a16:rowId xmlns:a16="http://schemas.microsoft.com/office/drawing/2014/main" val="10000"/>
                  </a:ext>
                </a:extLst>
              </a:tr>
              <a:tr h="1336975">
                <a:tc>
                  <a:txBody>
                    <a:bodyPr/>
                    <a:lstStyle/>
                    <a:p>
                      <a:pPr marL="0" marR="0" lvl="4"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To sign up for an account like Facebook or services like Amazon, a user will need an email address to be safely identified and contacted.</a:t>
                      </a:r>
                      <a:endParaRPr sz="2200" u="none" strike="noStrike" cap="none">
                        <a:solidFill>
                          <a:srgbClr val="3F3F3F"/>
                        </a:solidFill>
                        <a:latin typeface="Open Sans"/>
                        <a:ea typeface="Open Sans"/>
                        <a:cs typeface="Open Sans"/>
                        <a:sym typeface="Open Sans"/>
                      </a:endParaRPr>
                    </a:p>
                  </a:txBody>
                  <a:tcPr marL="137150" marR="137150" marT="137150" marB="137150" anchor="ct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C3EEFA"/>
                    </a:solidFill>
                  </a:tcPr>
                </a:tc>
                <a:extLst>
                  <a:ext uri="{0D108BD9-81ED-4DB2-BD59-A6C34878D82A}">
                    <a16:rowId xmlns:a16="http://schemas.microsoft.com/office/drawing/2014/main" val="10001"/>
                  </a:ext>
                </a:extLst>
              </a:tr>
            </a:tbl>
          </a:graphicData>
        </a:graphic>
      </p:graphicFrame>
      <p:sp>
        <p:nvSpPr>
          <p:cNvPr id="1122" name="Google Shape;1122;g120fa46e3ad_0_5"/>
          <p:cNvSpPr txBox="1"/>
          <p:nvPr/>
        </p:nvSpPr>
        <p:spPr>
          <a:xfrm>
            <a:off x="1869227" y="3190101"/>
            <a:ext cx="33564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2F2F2"/>
                </a:solidFill>
                <a:latin typeface="Open Sans"/>
                <a:ea typeface="Open Sans"/>
                <a:cs typeface="Open Sans"/>
                <a:sym typeface="Open Sans"/>
              </a:rPr>
              <a:t>Productivity</a:t>
            </a:r>
            <a:r>
              <a:rPr lang="en-US" sz="2200" b="0" i="0" u="none" strike="noStrike" cap="none">
                <a:solidFill>
                  <a:srgbClr val="3F739B"/>
                </a:solidFill>
                <a:latin typeface="Open Sans"/>
                <a:ea typeface="Open Sans"/>
                <a:cs typeface="Open Sans"/>
                <a:sym typeface="Open Sans"/>
              </a:rPr>
              <a:t> </a:t>
            </a:r>
            <a:r>
              <a:rPr lang="en-US" sz="2200" b="0" i="0" u="none" strike="noStrike" cap="none">
                <a:solidFill>
                  <a:srgbClr val="F2F2F2"/>
                </a:solidFill>
                <a:latin typeface="Open Sans"/>
                <a:ea typeface="Open Sans"/>
                <a:cs typeface="Open Sans"/>
                <a:sym typeface="Open Sans"/>
              </a:rPr>
              <a:t>Tools</a:t>
            </a:r>
            <a:endParaRPr sz="2200" b="0" i="0" u="none" strike="noStrike" cap="none">
              <a:solidFill>
                <a:srgbClr val="F2F2F2"/>
              </a:solidFill>
              <a:latin typeface="Open Sans"/>
              <a:ea typeface="Open Sans"/>
              <a:cs typeface="Open Sans"/>
              <a:sym typeface="Open Sans"/>
            </a:endParaRPr>
          </a:p>
        </p:txBody>
      </p:sp>
      <p:sp>
        <p:nvSpPr>
          <p:cNvPr id="1123" name="Google Shape;1123;g120fa46e3ad_0_5"/>
          <p:cNvSpPr txBox="1"/>
          <p:nvPr/>
        </p:nvSpPr>
        <p:spPr>
          <a:xfrm>
            <a:off x="1869227" y="4339526"/>
            <a:ext cx="3356400" cy="7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2F2F2"/>
                </a:solidFill>
                <a:latin typeface="Open Sans"/>
                <a:ea typeface="Open Sans"/>
                <a:cs typeface="Open Sans"/>
                <a:sym typeface="Open Sans"/>
              </a:rPr>
              <a:t>Access to Web Services</a:t>
            </a:r>
            <a:endParaRPr sz="2200" b="0" i="0" u="none" strike="noStrike" cap="none">
              <a:solidFill>
                <a:srgbClr val="F2F2F2"/>
              </a:solidFill>
              <a:latin typeface="Open Sans"/>
              <a:ea typeface="Open Sans"/>
              <a:cs typeface="Open Sans"/>
              <a:sym typeface="Open Sans"/>
            </a:endParaRPr>
          </a:p>
        </p:txBody>
      </p:sp>
      <p:sp>
        <p:nvSpPr>
          <p:cNvPr id="1124" name="Google Shape;1124;g120fa46e3ad_0_5"/>
          <p:cNvSpPr/>
          <p:nvPr/>
        </p:nvSpPr>
        <p:spPr>
          <a:xfrm>
            <a:off x="7518401" y="816324"/>
            <a:ext cx="12225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5" name="Google Shape;1125;g120fa46e3ad_0_5"/>
          <p:cNvSpPr txBox="1"/>
          <p:nvPr/>
        </p:nvSpPr>
        <p:spPr>
          <a:xfrm>
            <a:off x="2232950" y="1339838"/>
            <a:ext cx="12203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F3F3F"/>
                </a:solidFill>
                <a:latin typeface="Open Sans"/>
                <a:ea typeface="Open Sans"/>
                <a:cs typeface="Open Sans"/>
                <a:sym typeface="Open Sans"/>
              </a:rPr>
              <a:t>The advantages of email are :</a:t>
            </a:r>
            <a:endParaRPr sz="2200">
              <a:solidFill>
                <a:srgbClr val="3F3F3F"/>
              </a:solidFill>
              <a:latin typeface="Open Sans"/>
              <a:ea typeface="Open Sans"/>
              <a:cs typeface="Open Sans"/>
              <a:sym typeface="Open Sans"/>
            </a:endParaRPr>
          </a:p>
        </p:txBody>
      </p:sp>
      <p:sp>
        <p:nvSpPr>
          <p:cNvPr id="1126" name="Google Shape;1126;g120fa46e3ad_0_5"/>
          <p:cNvSpPr/>
          <p:nvPr/>
        </p:nvSpPr>
        <p:spPr>
          <a:xfrm>
            <a:off x="1657811" y="5378926"/>
            <a:ext cx="4084803" cy="1318260"/>
          </a:xfrm>
          <a:custGeom>
            <a:avLst/>
            <a:gdLst/>
            <a:ahLst/>
            <a:cxnLst/>
            <a:rect l="l" t="t" r="r" b="b"/>
            <a:pathLst>
              <a:path w="5595620" h="1647825" extrusionOk="0">
                <a:moveTo>
                  <a:pt x="5595391" y="823290"/>
                </a:moveTo>
                <a:lnTo>
                  <a:pt x="4781550" y="9448"/>
                </a:lnTo>
                <a:lnTo>
                  <a:pt x="4781550" y="0"/>
                </a:lnTo>
                <a:lnTo>
                  <a:pt x="0" y="0"/>
                </a:lnTo>
                <a:lnTo>
                  <a:pt x="0" y="1647825"/>
                </a:lnTo>
                <a:lnTo>
                  <a:pt x="4781550" y="1647825"/>
                </a:lnTo>
                <a:lnTo>
                  <a:pt x="4781550" y="1637131"/>
                </a:lnTo>
                <a:lnTo>
                  <a:pt x="5595391" y="823290"/>
                </a:lnTo>
                <a:close/>
              </a:path>
            </a:pathLst>
          </a:custGeom>
          <a:solidFill>
            <a:srgbClr val="024F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graphicFrame>
        <p:nvGraphicFramePr>
          <p:cNvPr id="1127" name="Google Shape;1127;g120fa46e3ad_0_5"/>
          <p:cNvGraphicFramePr/>
          <p:nvPr/>
        </p:nvGraphicFramePr>
        <p:xfrm>
          <a:off x="5729531" y="5373232"/>
          <a:ext cx="3000000" cy="3000000"/>
        </p:xfrm>
        <a:graphic>
          <a:graphicData uri="http://schemas.openxmlformats.org/drawingml/2006/table">
            <a:tbl>
              <a:tblPr firstRow="1" bandRow="1">
                <a:noFill/>
                <a:tableStyleId>{DB763A4E-593D-429A-89FF-1FE4BFF3E3EC}</a:tableStyleId>
              </a:tblPr>
              <a:tblGrid>
                <a:gridCol w="9530850">
                  <a:extLst>
                    <a:ext uri="{9D8B030D-6E8A-4147-A177-3AD203B41FA5}">
                      <a16:colId xmlns:a16="http://schemas.microsoft.com/office/drawing/2014/main" val="20000"/>
                    </a:ext>
                  </a:extLst>
                </a:gridCol>
              </a:tblGrid>
              <a:tr h="1329625">
                <a:tc>
                  <a:txBody>
                    <a:bodyPr/>
                    <a:lstStyle/>
                    <a:p>
                      <a:pPr marL="0" lvl="4" indent="0" algn="ctr" rtl="0">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Email service providers have tools that allow users to file, label, prioritize, find, group, and filter their emails for easy management. They can even control spam or junk emails.</a:t>
                      </a:r>
                      <a:endParaRPr sz="2200">
                        <a:solidFill>
                          <a:srgbClr val="3F3F3F"/>
                        </a:solidFill>
                        <a:latin typeface="Open Sans"/>
                        <a:ea typeface="Open Sans"/>
                        <a:cs typeface="Open Sans"/>
                        <a:sym typeface="Open Sans"/>
                      </a:endParaRPr>
                    </a:p>
                  </a:txBody>
                  <a:tcPr marL="137150" marR="137150" marT="137150" marB="137150" anchor="ctr">
                    <a:lnB w="28575" cap="flat" cmpd="sng">
                      <a:solidFill>
                        <a:srgbClr val="FFFFFF"/>
                      </a:solidFill>
                      <a:prstDash val="solid"/>
                      <a:round/>
                      <a:headEnd type="none" w="sm" len="sm"/>
                      <a:tailEnd type="none" w="sm" len="sm"/>
                    </a:lnB>
                    <a:solidFill>
                      <a:srgbClr val="C3EEFA"/>
                    </a:solidFill>
                  </a:tcPr>
                </a:tc>
                <a:extLst>
                  <a:ext uri="{0D108BD9-81ED-4DB2-BD59-A6C34878D82A}">
                    <a16:rowId xmlns:a16="http://schemas.microsoft.com/office/drawing/2014/main" val="10000"/>
                  </a:ext>
                </a:extLst>
              </a:tr>
            </a:tbl>
          </a:graphicData>
        </a:graphic>
      </p:graphicFrame>
      <p:sp>
        <p:nvSpPr>
          <p:cNvPr id="1128" name="Google Shape;1128;g120fa46e3ad_0_5"/>
          <p:cNvSpPr txBox="1"/>
          <p:nvPr/>
        </p:nvSpPr>
        <p:spPr>
          <a:xfrm>
            <a:off x="1869227" y="5642851"/>
            <a:ext cx="3356400" cy="7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2F2F2"/>
                </a:solidFill>
                <a:latin typeface="Open Sans"/>
                <a:ea typeface="Open Sans"/>
                <a:cs typeface="Open Sans"/>
                <a:sym typeface="Open Sans"/>
              </a:rPr>
              <a:t>Easy Mail Management</a:t>
            </a:r>
            <a:endParaRPr sz="2200" b="0" i="0" u="none" strike="noStrike" cap="none">
              <a:solidFill>
                <a:srgbClr val="F2F2F2"/>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grpSp>
        <p:nvGrpSpPr>
          <p:cNvPr id="1133" name="Google Shape;1133;p77"/>
          <p:cNvGrpSpPr/>
          <p:nvPr/>
        </p:nvGrpSpPr>
        <p:grpSpPr>
          <a:xfrm>
            <a:off x="1591823" y="2263635"/>
            <a:ext cx="4079767" cy="2661246"/>
            <a:chOff x="6494564" y="5991758"/>
            <a:chExt cx="5595620" cy="3326142"/>
          </a:xfrm>
        </p:grpSpPr>
        <p:sp>
          <p:nvSpPr>
            <p:cNvPr id="1134" name="Google Shape;1134;p77"/>
            <p:cNvSpPr/>
            <p:nvPr/>
          </p:nvSpPr>
          <p:spPr>
            <a:xfrm>
              <a:off x="6494564" y="5991758"/>
              <a:ext cx="5595620" cy="1647825"/>
            </a:xfrm>
            <a:custGeom>
              <a:avLst/>
              <a:gdLst/>
              <a:ahLst/>
              <a:cxnLst/>
              <a:rect l="l" t="t" r="r" b="b"/>
              <a:pathLst>
                <a:path w="5595620" h="1647825" extrusionOk="0">
                  <a:moveTo>
                    <a:pt x="5595391" y="823290"/>
                  </a:moveTo>
                  <a:lnTo>
                    <a:pt x="4781550" y="9448"/>
                  </a:lnTo>
                  <a:lnTo>
                    <a:pt x="4781550" y="0"/>
                  </a:lnTo>
                  <a:lnTo>
                    <a:pt x="0" y="0"/>
                  </a:lnTo>
                  <a:lnTo>
                    <a:pt x="0" y="1647825"/>
                  </a:lnTo>
                  <a:lnTo>
                    <a:pt x="4781550" y="1647825"/>
                  </a:lnTo>
                  <a:lnTo>
                    <a:pt x="4781550" y="1637131"/>
                  </a:lnTo>
                  <a:lnTo>
                    <a:pt x="5595391" y="823290"/>
                  </a:lnTo>
                  <a:close/>
                </a:path>
              </a:pathLst>
            </a:custGeom>
            <a:solidFill>
              <a:srgbClr val="24ACB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35" name="Google Shape;1135;p77"/>
            <p:cNvSpPr/>
            <p:nvPr/>
          </p:nvSpPr>
          <p:spPr>
            <a:xfrm>
              <a:off x="6494564" y="7670075"/>
              <a:ext cx="5595620" cy="1647825"/>
            </a:xfrm>
            <a:custGeom>
              <a:avLst/>
              <a:gdLst/>
              <a:ahLst/>
              <a:cxnLst/>
              <a:rect l="l" t="t" r="r" b="b"/>
              <a:pathLst>
                <a:path w="5595620" h="1647825" extrusionOk="0">
                  <a:moveTo>
                    <a:pt x="5595391" y="823302"/>
                  </a:moveTo>
                  <a:lnTo>
                    <a:pt x="4781550" y="9461"/>
                  </a:lnTo>
                  <a:lnTo>
                    <a:pt x="4781550" y="0"/>
                  </a:lnTo>
                  <a:lnTo>
                    <a:pt x="0" y="0"/>
                  </a:lnTo>
                  <a:lnTo>
                    <a:pt x="0" y="1647825"/>
                  </a:lnTo>
                  <a:lnTo>
                    <a:pt x="4781550" y="1647825"/>
                  </a:lnTo>
                  <a:lnTo>
                    <a:pt x="4781550" y="1637144"/>
                  </a:lnTo>
                  <a:lnTo>
                    <a:pt x="5595391" y="823302"/>
                  </a:lnTo>
                  <a:close/>
                </a:path>
              </a:pathLst>
            </a:custGeom>
            <a:solidFill>
              <a:srgbClr val="024F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grpSp>
      <p:graphicFrame>
        <p:nvGraphicFramePr>
          <p:cNvPr id="1136" name="Google Shape;1136;p77"/>
          <p:cNvGraphicFramePr/>
          <p:nvPr/>
        </p:nvGraphicFramePr>
        <p:xfrm>
          <a:off x="5671606" y="2257269"/>
          <a:ext cx="3000000" cy="3000000"/>
        </p:xfrm>
        <a:graphic>
          <a:graphicData uri="http://schemas.openxmlformats.org/drawingml/2006/table">
            <a:tbl>
              <a:tblPr firstRow="1" bandRow="1">
                <a:noFill/>
                <a:tableStyleId>{DB763A4E-593D-429A-89FF-1FE4BFF3E3EC}</a:tableStyleId>
              </a:tblPr>
              <a:tblGrid>
                <a:gridCol w="9530850">
                  <a:extLst>
                    <a:ext uri="{9D8B030D-6E8A-4147-A177-3AD203B41FA5}">
                      <a16:colId xmlns:a16="http://schemas.microsoft.com/office/drawing/2014/main" val="20000"/>
                    </a:ext>
                  </a:extLst>
                </a:gridCol>
              </a:tblGrid>
              <a:tr h="1336975">
                <a:tc>
                  <a:txBody>
                    <a:bodyPr/>
                    <a:lstStyle/>
                    <a:p>
                      <a:pPr marL="0" marR="0" lvl="4"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 user can send an email to multiple people at once, with an option to include as few or as many people required in the conversation.</a:t>
                      </a:r>
                      <a:endParaRPr sz="2200" u="none" strike="noStrike" cap="none">
                        <a:solidFill>
                          <a:srgbClr val="3F3F3F"/>
                        </a:solidFill>
                        <a:latin typeface="Open Sans"/>
                        <a:ea typeface="Open Sans"/>
                        <a:cs typeface="Open Sans"/>
                        <a:sym typeface="Open Sans"/>
                      </a:endParaRPr>
                    </a:p>
                  </a:txBody>
                  <a:tcPr marL="137150" marR="137150" marT="137150" marB="137150" anchor="ctr">
                    <a:lnT w="2857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C3EEFA"/>
                    </a:solidFill>
                  </a:tcPr>
                </a:tc>
                <a:extLst>
                  <a:ext uri="{0D108BD9-81ED-4DB2-BD59-A6C34878D82A}">
                    <a16:rowId xmlns:a16="http://schemas.microsoft.com/office/drawing/2014/main" val="10000"/>
                  </a:ext>
                </a:extLst>
              </a:tr>
              <a:tr h="1336975">
                <a:tc>
                  <a:txBody>
                    <a:bodyPr/>
                    <a:lstStyle/>
                    <a:p>
                      <a:pPr marL="0" marR="0" lvl="4"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 user does not have to be at home to get the email. They can access it from any computer or cell phone that has an Internet connection.</a:t>
                      </a:r>
                      <a:endParaRPr sz="2200" u="none" strike="noStrike" cap="none">
                        <a:solidFill>
                          <a:srgbClr val="3F3F3F"/>
                        </a:solidFill>
                        <a:latin typeface="Open Sans"/>
                        <a:ea typeface="Open Sans"/>
                        <a:cs typeface="Open Sans"/>
                        <a:sym typeface="Open Sans"/>
                      </a:endParaRPr>
                    </a:p>
                  </a:txBody>
                  <a:tcPr marL="137150" marR="137150" marT="137150" marB="137150" anchor="ctr">
                    <a:lnT w="38100" cap="flat" cmpd="sng">
                      <a:solidFill>
                        <a:srgbClr val="FFFFFF"/>
                      </a:solidFill>
                      <a:prstDash val="solid"/>
                      <a:round/>
                      <a:headEnd type="none" w="sm" len="sm"/>
                      <a:tailEnd type="none" w="sm" len="sm"/>
                    </a:lnT>
                    <a:solidFill>
                      <a:srgbClr val="C3EEFA"/>
                    </a:solidFill>
                  </a:tcPr>
                </a:tc>
                <a:extLst>
                  <a:ext uri="{0D108BD9-81ED-4DB2-BD59-A6C34878D82A}">
                    <a16:rowId xmlns:a16="http://schemas.microsoft.com/office/drawing/2014/main" val="10001"/>
                  </a:ext>
                </a:extLst>
              </a:tr>
            </a:tbl>
          </a:graphicData>
        </a:graphic>
      </p:graphicFrame>
      <p:sp>
        <p:nvSpPr>
          <p:cNvPr id="1137" name="Google Shape;1137;p77"/>
          <p:cNvSpPr txBox="1"/>
          <p:nvPr/>
        </p:nvSpPr>
        <p:spPr>
          <a:xfrm>
            <a:off x="1812706" y="2605896"/>
            <a:ext cx="3045000" cy="7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2F2F2"/>
                </a:solidFill>
                <a:latin typeface="Open Sans"/>
                <a:ea typeface="Open Sans"/>
                <a:cs typeface="Open Sans"/>
                <a:sym typeface="Open Sans"/>
              </a:rPr>
              <a:t>Communication with People</a:t>
            </a:r>
            <a:endParaRPr sz="2200" b="0" i="0" u="none" strike="noStrike" cap="none">
              <a:solidFill>
                <a:srgbClr val="F2F2F2"/>
              </a:solidFill>
              <a:latin typeface="Open Sans"/>
              <a:ea typeface="Open Sans"/>
              <a:cs typeface="Open Sans"/>
              <a:sym typeface="Open Sans"/>
            </a:endParaRPr>
          </a:p>
        </p:txBody>
      </p:sp>
      <p:sp>
        <p:nvSpPr>
          <p:cNvPr id="1138" name="Google Shape;1138;p77"/>
          <p:cNvSpPr txBox="1"/>
          <p:nvPr/>
        </p:nvSpPr>
        <p:spPr>
          <a:xfrm>
            <a:off x="2139693" y="3956504"/>
            <a:ext cx="27180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2F2F2"/>
                </a:solidFill>
                <a:latin typeface="Open Sans"/>
                <a:ea typeface="Open Sans"/>
                <a:cs typeface="Open Sans"/>
                <a:sym typeface="Open Sans"/>
              </a:rPr>
              <a:t>Anywhere Anytime</a:t>
            </a:r>
            <a:endParaRPr sz="2200" b="0" i="0" u="none" strike="noStrike" cap="none">
              <a:solidFill>
                <a:srgbClr val="F2F2F2"/>
              </a:solidFill>
              <a:latin typeface="Open Sans"/>
              <a:ea typeface="Open Sans"/>
              <a:cs typeface="Open Sans"/>
              <a:sym typeface="Open Sans"/>
            </a:endParaRPr>
          </a:p>
        </p:txBody>
      </p:sp>
      <p:sp>
        <p:nvSpPr>
          <p:cNvPr id="1139" name="Google Shape;1139;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Email</a:t>
            </a:r>
            <a:endParaRPr/>
          </a:p>
        </p:txBody>
      </p:sp>
      <p:sp>
        <p:nvSpPr>
          <p:cNvPr id="1140" name="Google Shape;1140;p77"/>
          <p:cNvSpPr/>
          <p:nvPr/>
        </p:nvSpPr>
        <p:spPr>
          <a:xfrm>
            <a:off x="7518401" y="816324"/>
            <a:ext cx="12225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41" name="Google Shape;1141;p77"/>
          <p:cNvPicPr preferRelativeResize="0"/>
          <p:nvPr/>
        </p:nvPicPr>
        <p:blipFill>
          <a:blip r:embed="rId3">
            <a:alphaModFix/>
          </a:blip>
          <a:stretch>
            <a:fillRect/>
          </a:stretch>
        </p:blipFill>
        <p:spPr>
          <a:xfrm>
            <a:off x="4724400" y="5476500"/>
            <a:ext cx="2468525" cy="2468525"/>
          </a:xfrm>
          <a:prstGeom prst="rect">
            <a:avLst/>
          </a:prstGeom>
          <a:noFill/>
          <a:ln>
            <a:noFill/>
          </a:ln>
        </p:spPr>
      </p:pic>
      <p:pic>
        <p:nvPicPr>
          <p:cNvPr id="1142" name="Google Shape;1142;p77"/>
          <p:cNvPicPr preferRelativeResize="0"/>
          <p:nvPr/>
        </p:nvPicPr>
        <p:blipFill>
          <a:blip r:embed="rId4">
            <a:alphaModFix/>
          </a:blip>
          <a:stretch>
            <a:fillRect/>
          </a:stretch>
        </p:blipFill>
        <p:spPr>
          <a:xfrm>
            <a:off x="9777675" y="5426825"/>
            <a:ext cx="2567875" cy="2567875"/>
          </a:xfrm>
          <a:prstGeom prst="rect">
            <a:avLst/>
          </a:prstGeom>
          <a:noFill/>
          <a:ln>
            <a:noFill/>
          </a:ln>
        </p:spPr>
      </p:pic>
      <p:sp>
        <p:nvSpPr>
          <p:cNvPr id="1143" name="Google Shape;1143;p77"/>
          <p:cNvSpPr txBox="1"/>
          <p:nvPr/>
        </p:nvSpPr>
        <p:spPr>
          <a:xfrm>
            <a:off x="2232950" y="1339838"/>
            <a:ext cx="12203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F3F3F"/>
                </a:solidFill>
                <a:latin typeface="Open Sans"/>
                <a:ea typeface="Open Sans"/>
                <a:cs typeface="Open Sans"/>
                <a:sym typeface="Open Sans"/>
              </a:rPr>
              <a:t>The advantages of email are :</a:t>
            </a:r>
            <a:endParaRPr sz="2200">
              <a:solidFill>
                <a:srgbClr val="3F3F3F"/>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78"/>
          <p:cNvSpPr>
            <a:spLocks noGrp="1"/>
          </p:cNvSpPr>
          <p:nvPr>
            <p:ph type="body" idx="1"/>
          </p:nvPr>
        </p:nvSpPr>
        <p:spPr>
          <a:xfrm>
            <a:off x="1756375" y="6857925"/>
            <a:ext cx="13283700" cy="11076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0" rIns="91425" bIns="0" anchor="t" anchorCtr="0">
            <a:normAutofit/>
          </a:bodyPr>
          <a:lstStyle/>
          <a:p>
            <a:pPr marL="0" lvl="0" indent="0" algn="ctr" rtl="0">
              <a:lnSpc>
                <a:spcPct val="123332"/>
              </a:lnSpc>
              <a:spcBef>
                <a:spcPts val="1000"/>
              </a:spcBef>
              <a:spcAft>
                <a:spcPts val="0"/>
              </a:spcAft>
              <a:buClr>
                <a:srgbClr val="3F3F3F"/>
              </a:buClr>
              <a:buSzPts val="2200"/>
              <a:buNone/>
            </a:pPr>
            <a:r>
              <a:rPr lang="en-US">
                <a:solidFill>
                  <a:srgbClr val="3F3F3F"/>
                </a:solidFill>
              </a:rPr>
              <a:t>There are several email service providers available in the market with their enabled features, such as sending, receiving, drafting, storing an email, and so on.</a:t>
            </a:r>
            <a:endParaRPr>
              <a:solidFill>
                <a:srgbClr val="3F3F3F"/>
              </a:solidFill>
            </a:endParaRPr>
          </a:p>
        </p:txBody>
      </p:sp>
      <p:sp>
        <p:nvSpPr>
          <p:cNvPr id="1149" name="Google Shape;1149;p7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WebMail Providers</a:t>
            </a:r>
            <a:endParaRPr/>
          </a:p>
        </p:txBody>
      </p:sp>
      <p:pic>
        <p:nvPicPr>
          <p:cNvPr id="1150" name="Google Shape;1150;p78" descr="Top webmail service providers"/>
          <p:cNvPicPr preferRelativeResize="0"/>
          <p:nvPr/>
        </p:nvPicPr>
        <p:blipFill rotWithShape="1">
          <a:blip r:embed="rId3">
            <a:alphaModFix/>
          </a:blip>
          <a:srcRect/>
          <a:stretch/>
        </p:blipFill>
        <p:spPr>
          <a:xfrm>
            <a:off x="5775700" y="2621513"/>
            <a:ext cx="4439562" cy="4023353"/>
          </a:xfrm>
          <a:prstGeom prst="rect">
            <a:avLst/>
          </a:prstGeom>
          <a:noFill/>
          <a:ln>
            <a:noFill/>
          </a:ln>
        </p:spPr>
      </p:pic>
      <p:sp>
        <p:nvSpPr>
          <p:cNvPr id="1151" name="Google Shape;1151;p78"/>
          <p:cNvSpPr/>
          <p:nvPr/>
        </p:nvSpPr>
        <p:spPr>
          <a:xfrm>
            <a:off x="6057900" y="816324"/>
            <a:ext cx="4157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2" name="Google Shape;1152;p78"/>
          <p:cNvSpPr/>
          <p:nvPr/>
        </p:nvSpPr>
        <p:spPr>
          <a:xfrm>
            <a:off x="1756375" y="1234275"/>
            <a:ext cx="13144200" cy="10701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top three webmail providers are Yahoo!, Outlook.com, and Google's Gmail. These providers allow you to access your email account from anywhere.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grpSp>
        <p:nvGrpSpPr>
          <p:cNvPr id="417" name="Google Shape;417;p15"/>
          <p:cNvGrpSpPr/>
          <p:nvPr/>
        </p:nvGrpSpPr>
        <p:grpSpPr>
          <a:xfrm>
            <a:off x="1539367" y="2077933"/>
            <a:ext cx="13770595" cy="838573"/>
            <a:chOff x="-3253685" y="1455066"/>
            <a:chExt cx="14007316" cy="1031836"/>
          </a:xfrm>
        </p:grpSpPr>
        <p:sp>
          <p:nvSpPr>
            <p:cNvPr id="418" name="Google Shape;418;p15"/>
            <p:cNvSpPr/>
            <p:nvPr/>
          </p:nvSpPr>
          <p:spPr>
            <a:xfrm>
              <a:off x="-3253685" y="1484539"/>
              <a:ext cx="1953625" cy="947339"/>
            </a:xfrm>
            <a:prstGeom prst="roundRect">
              <a:avLst>
                <a:gd name="adj" fmla="val 16667"/>
              </a:avLst>
            </a:prstGeom>
            <a:solidFill>
              <a:srgbClr val="00B0F0"/>
            </a:solidFill>
            <a:ln>
              <a:noFill/>
            </a:ln>
          </p:spPr>
          <p:txBody>
            <a:bodyPr spcFirstLastPara="1" wrap="square" lIns="59050" tIns="39350" rIns="59050" bIns="39350"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200" b="1" i="0" u="none" strike="noStrike" cap="none">
                  <a:solidFill>
                    <a:schemeClr val="lt1"/>
                  </a:solidFill>
                  <a:latin typeface="Open Sans"/>
                  <a:ea typeface="Open Sans"/>
                  <a:cs typeface="Open Sans"/>
                  <a:sym typeface="Open Sans"/>
                </a:rPr>
                <a:t>Input Devices</a:t>
              </a:r>
              <a:endParaRPr sz="2200" b="1" i="0" u="none" strike="noStrike" cap="none">
                <a:solidFill>
                  <a:schemeClr val="lt1"/>
                </a:solidFill>
                <a:latin typeface="Open Sans"/>
                <a:ea typeface="Open Sans"/>
                <a:cs typeface="Open Sans"/>
                <a:sym typeface="Open Sans"/>
              </a:endParaRPr>
            </a:p>
          </p:txBody>
        </p:sp>
        <p:sp>
          <p:nvSpPr>
            <p:cNvPr id="419" name="Google Shape;419;p15"/>
            <p:cNvSpPr/>
            <p:nvPr/>
          </p:nvSpPr>
          <p:spPr>
            <a:xfrm>
              <a:off x="-682707" y="1478794"/>
              <a:ext cx="1610057" cy="1006285"/>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Keyboard</a:t>
              </a:r>
              <a:endParaRPr sz="2200" b="0" i="0" u="none" strike="noStrike" cap="none">
                <a:solidFill>
                  <a:srgbClr val="000000"/>
                </a:solidFill>
                <a:latin typeface="Open Sans"/>
                <a:ea typeface="Open Sans"/>
                <a:cs typeface="Open Sans"/>
                <a:sym typeface="Open Sans"/>
              </a:endParaRPr>
            </a:p>
          </p:txBody>
        </p:sp>
        <p:sp>
          <p:nvSpPr>
            <p:cNvPr id="420" name="Google Shape;420;p15"/>
            <p:cNvSpPr/>
            <p:nvPr/>
          </p:nvSpPr>
          <p:spPr>
            <a:xfrm>
              <a:off x="1329925" y="1480617"/>
              <a:ext cx="1610057" cy="1006285"/>
            </a:xfrm>
            <a:prstGeom prst="roundRect">
              <a:avLst>
                <a:gd name="adj" fmla="val 10000"/>
              </a:avLst>
            </a:prstGeom>
            <a:solidFill>
              <a:schemeClr val="lt1">
                <a:alpha val="89019"/>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Mouse</a:t>
              </a:r>
              <a:endParaRPr sz="2200" b="0" i="0" u="none" strike="noStrike" cap="none">
                <a:solidFill>
                  <a:srgbClr val="000000"/>
                </a:solidFill>
                <a:latin typeface="Open Sans"/>
                <a:ea typeface="Open Sans"/>
                <a:cs typeface="Open Sans"/>
                <a:sym typeface="Open Sans"/>
              </a:endParaRPr>
            </a:p>
          </p:txBody>
        </p:sp>
        <p:sp>
          <p:nvSpPr>
            <p:cNvPr id="421" name="Google Shape;421;p15"/>
            <p:cNvSpPr/>
            <p:nvPr/>
          </p:nvSpPr>
          <p:spPr>
            <a:xfrm>
              <a:off x="3101790" y="1478794"/>
              <a:ext cx="1933671" cy="1006285"/>
            </a:xfrm>
            <a:prstGeom prst="roundRect">
              <a:avLst>
                <a:gd name="adj" fmla="val 10000"/>
              </a:avLst>
            </a:prstGeom>
            <a:solidFill>
              <a:schemeClr val="lt1">
                <a:alpha val="89019"/>
              </a:schemeClr>
            </a:solidFill>
            <a:ln w="25400" cap="flat" cmpd="sng">
              <a:solidFill>
                <a:srgbClr val="9B835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Microphone</a:t>
              </a:r>
              <a:endParaRPr sz="2200" b="0" i="0" u="none" strike="noStrike" cap="none">
                <a:solidFill>
                  <a:srgbClr val="000000"/>
                </a:solidFill>
                <a:latin typeface="Open Sans"/>
                <a:ea typeface="Open Sans"/>
                <a:cs typeface="Open Sans"/>
                <a:sym typeface="Open Sans"/>
              </a:endParaRPr>
            </a:p>
          </p:txBody>
        </p:sp>
        <p:sp>
          <p:nvSpPr>
            <p:cNvPr id="422" name="Google Shape;422;p15"/>
            <p:cNvSpPr/>
            <p:nvPr/>
          </p:nvSpPr>
          <p:spPr>
            <a:xfrm>
              <a:off x="5276230" y="1478794"/>
              <a:ext cx="1610058" cy="1006285"/>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Touch screen</a:t>
              </a:r>
              <a:endParaRPr sz="2200" b="0" i="0" u="none" strike="noStrike" cap="none">
                <a:solidFill>
                  <a:srgbClr val="000000"/>
                </a:solidFill>
                <a:latin typeface="Open Sans"/>
                <a:ea typeface="Open Sans"/>
                <a:cs typeface="Open Sans"/>
                <a:sym typeface="Open Sans"/>
              </a:endParaRPr>
            </a:p>
          </p:txBody>
        </p:sp>
        <p:sp>
          <p:nvSpPr>
            <p:cNvPr id="423" name="Google Shape;423;p15"/>
            <p:cNvSpPr/>
            <p:nvPr/>
          </p:nvSpPr>
          <p:spPr>
            <a:xfrm>
              <a:off x="7209902" y="1478794"/>
              <a:ext cx="1610057" cy="1006285"/>
            </a:xfrm>
            <a:prstGeom prst="roundRect">
              <a:avLst>
                <a:gd name="adj" fmla="val 10000"/>
              </a:avLst>
            </a:prstGeom>
            <a:solidFill>
              <a:schemeClr val="lt1">
                <a:alpha val="89019"/>
              </a:schemeClr>
            </a:solid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Light Pen</a:t>
              </a:r>
              <a:endParaRPr sz="2200" b="0" i="0" u="none" strike="noStrike" cap="none">
                <a:solidFill>
                  <a:srgbClr val="000000"/>
                </a:solidFill>
                <a:latin typeface="Open Sans"/>
                <a:ea typeface="Open Sans"/>
                <a:cs typeface="Open Sans"/>
                <a:sym typeface="Open Sans"/>
              </a:endParaRPr>
            </a:p>
          </p:txBody>
        </p:sp>
        <p:sp>
          <p:nvSpPr>
            <p:cNvPr id="424" name="Google Shape;424;p15"/>
            <p:cNvSpPr/>
            <p:nvPr/>
          </p:nvSpPr>
          <p:spPr>
            <a:xfrm>
              <a:off x="9143574" y="1455066"/>
              <a:ext cx="1610057" cy="1006285"/>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Web camera</a:t>
              </a:r>
              <a:endParaRPr sz="2200" b="0" i="0" u="none" strike="noStrike" cap="none">
                <a:solidFill>
                  <a:srgbClr val="000000"/>
                </a:solidFill>
                <a:latin typeface="Open Sans"/>
                <a:ea typeface="Open Sans"/>
                <a:cs typeface="Open Sans"/>
                <a:sym typeface="Open Sans"/>
              </a:endParaRPr>
            </a:p>
          </p:txBody>
        </p:sp>
      </p:grpSp>
      <p:sp>
        <p:nvSpPr>
          <p:cNvPr id="425" name="Google Shape;425;p15"/>
          <p:cNvSpPr txBox="1">
            <a:spLocks noGrp="1"/>
          </p:cNvSpPr>
          <p:nvPr>
            <p:ph type="title"/>
          </p:nvPr>
        </p:nvSpPr>
        <p:spPr>
          <a:xfrm>
            <a:off x="-10160" y="25010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Computer Fundamentals</a:t>
            </a:r>
            <a:endParaRPr/>
          </a:p>
        </p:txBody>
      </p:sp>
      <p:sp>
        <p:nvSpPr>
          <p:cNvPr id="426" name="Google Shape;426;p15"/>
          <p:cNvSpPr/>
          <p:nvPr/>
        </p:nvSpPr>
        <p:spPr>
          <a:xfrm>
            <a:off x="5372100" y="836577"/>
            <a:ext cx="5524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15"/>
          <p:cNvSpPr/>
          <p:nvPr/>
        </p:nvSpPr>
        <p:spPr>
          <a:xfrm>
            <a:off x="1518305" y="3459573"/>
            <a:ext cx="1920609" cy="769902"/>
          </a:xfrm>
          <a:prstGeom prst="roundRect">
            <a:avLst>
              <a:gd name="adj" fmla="val 16667"/>
            </a:avLst>
          </a:prstGeom>
          <a:solidFill>
            <a:srgbClr val="595959"/>
          </a:solidFill>
          <a:ln>
            <a:noFill/>
          </a:ln>
        </p:spPr>
        <p:txBody>
          <a:bodyPr spcFirstLastPara="1" wrap="square" lIns="59050" tIns="39350" rIns="59050" bIns="39350"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200" b="1" i="0" u="none" strike="noStrike" cap="none">
                <a:solidFill>
                  <a:schemeClr val="lt1"/>
                </a:solidFill>
                <a:latin typeface="Open Sans"/>
                <a:ea typeface="Open Sans"/>
                <a:cs typeface="Open Sans"/>
                <a:sym typeface="Open Sans"/>
              </a:rPr>
              <a:t>Output Devices</a:t>
            </a:r>
            <a:endParaRPr sz="2200" b="1" i="0" u="none" strike="noStrike" cap="none">
              <a:solidFill>
                <a:schemeClr val="lt1"/>
              </a:solidFill>
              <a:latin typeface="Open Sans"/>
              <a:ea typeface="Open Sans"/>
              <a:cs typeface="Open Sans"/>
              <a:sym typeface="Open Sans"/>
            </a:endParaRPr>
          </a:p>
        </p:txBody>
      </p:sp>
      <p:sp>
        <p:nvSpPr>
          <p:cNvPr id="428" name="Google Shape;428;p15"/>
          <p:cNvSpPr/>
          <p:nvPr/>
        </p:nvSpPr>
        <p:spPr>
          <a:xfrm>
            <a:off x="4045834" y="3454904"/>
            <a:ext cx="1582847" cy="817808"/>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Monitor</a:t>
            </a:r>
            <a:endParaRPr/>
          </a:p>
        </p:txBody>
      </p:sp>
      <p:sp>
        <p:nvSpPr>
          <p:cNvPr id="429" name="Google Shape;429;p15"/>
          <p:cNvSpPr/>
          <p:nvPr/>
        </p:nvSpPr>
        <p:spPr>
          <a:xfrm>
            <a:off x="6024453" y="3456385"/>
            <a:ext cx="1582847" cy="817808"/>
          </a:xfrm>
          <a:prstGeom prst="roundRect">
            <a:avLst>
              <a:gd name="adj" fmla="val 10000"/>
            </a:avLst>
          </a:prstGeom>
          <a:solidFill>
            <a:schemeClr val="lt1">
              <a:alpha val="89019"/>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Printer</a:t>
            </a:r>
            <a:endParaRPr/>
          </a:p>
        </p:txBody>
      </p:sp>
      <p:sp>
        <p:nvSpPr>
          <p:cNvPr id="430" name="Google Shape;430;p15"/>
          <p:cNvSpPr/>
          <p:nvPr/>
        </p:nvSpPr>
        <p:spPr>
          <a:xfrm>
            <a:off x="7925447" y="3454904"/>
            <a:ext cx="1582847" cy="817808"/>
          </a:xfrm>
          <a:prstGeom prst="roundRect">
            <a:avLst>
              <a:gd name="adj" fmla="val 10000"/>
            </a:avLst>
          </a:prstGeom>
          <a:solidFill>
            <a:schemeClr val="lt1">
              <a:alpha val="89019"/>
            </a:schemeClr>
          </a:solidFill>
          <a:ln w="25400" cap="flat" cmpd="sng">
            <a:solidFill>
              <a:srgbClr val="9B835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Speaker</a:t>
            </a:r>
            <a:endParaRPr/>
          </a:p>
        </p:txBody>
      </p:sp>
      <p:sp>
        <p:nvSpPr>
          <p:cNvPr id="431" name="Google Shape;431;p15"/>
          <p:cNvSpPr/>
          <p:nvPr/>
        </p:nvSpPr>
        <p:spPr>
          <a:xfrm>
            <a:off x="9904066" y="3454904"/>
            <a:ext cx="1582848" cy="817808"/>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CD</a:t>
            </a:r>
            <a:endParaRPr/>
          </a:p>
        </p:txBody>
      </p:sp>
      <p:sp>
        <p:nvSpPr>
          <p:cNvPr id="432" name="Google Shape;432;p15"/>
          <p:cNvSpPr/>
          <p:nvPr/>
        </p:nvSpPr>
        <p:spPr>
          <a:xfrm>
            <a:off x="1539367" y="4903957"/>
            <a:ext cx="1920609" cy="769902"/>
          </a:xfrm>
          <a:prstGeom prst="roundRect">
            <a:avLst>
              <a:gd name="adj" fmla="val 16667"/>
            </a:avLst>
          </a:prstGeom>
          <a:solidFill>
            <a:srgbClr val="1F394D"/>
          </a:solidFill>
          <a:ln>
            <a:noFill/>
          </a:ln>
        </p:spPr>
        <p:txBody>
          <a:bodyPr spcFirstLastPara="1" wrap="square" lIns="59050" tIns="39350" rIns="59050" bIns="39350"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200" b="1" i="0" u="none" strike="noStrike" cap="none">
                <a:solidFill>
                  <a:schemeClr val="lt1"/>
                </a:solidFill>
                <a:latin typeface="Open Sans"/>
                <a:ea typeface="Open Sans"/>
                <a:cs typeface="Open Sans"/>
                <a:sym typeface="Open Sans"/>
              </a:rPr>
              <a:t>Storage Devices</a:t>
            </a:r>
            <a:endParaRPr sz="2200" b="1" i="0" u="none" strike="noStrike" cap="none">
              <a:solidFill>
                <a:schemeClr val="lt1"/>
              </a:solidFill>
              <a:latin typeface="Open Sans"/>
              <a:ea typeface="Open Sans"/>
              <a:cs typeface="Open Sans"/>
              <a:sym typeface="Open Sans"/>
            </a:endParaRPr>
          </a:p>
        </p:txBody>
      </p:sp>
      <p:sp>
        <p:nvSpPr>
          <p:cNvPr id="433" name="Google Shape;433;p15"/>
          <p:cNvSpPr/>
          <p:nvPr/>
        </p:nvSpPr>
        <p:spPr>
          <a:xfrm>
            <a:off x="4066896" y="4899288"/>
            <a:ext cx="1582845" cy="817808"/>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Flash Memory</a:t>
            </a:r>
            <a:endParaRPr/>
          </a:p>
        </p:txBody>
      </p:sp>
      <p:sp>
        <p:nvSpPr>
          <p:cNvPr id="434" name="Google Shape;434;p15"/>
          <p:cNvSpPr/>
          <p:nvPr/>
        </p:nvSpPr>
        <p:spPr>
          <a:xfrm>
            <a:off x="6045515" y="4900769"/>
            <a:ext cx="1582845" cy="817808"/>
          </a:xfrm>
          <a:prstGeom prst="roundRect">
            <a:avLst>
              <a:gd name="adj" fmla="val 10000"/>
            </a:avLst>
          </a:prstGeom>
          <a:solidFill>
            <a:schemeClr val="lt1">
              <a:alpha val="89019"/>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Optical Disk</a:t>
            </a:r>
            <a:endParaRPr/>
          </a:p>
        </p:txBody>
      </p:sp>
      <p:sp>
        <p:nvSpPr>
          <p:cNvPr id="435" name="Google Shape;435;p15"/>
          <p:cNvSpPr/>
          <p:nvPr/>
        </p:nvSpPr>
        <p:spPr>
          <a:xfrm>
            <a:off x="7946509" y="4899288"/>
            <a:ext cx="1582845" cy="817808"/>
          </a:xfrm>
          <a:prstGeom prst="roundRect">
            <a:avLst>
              <a:gd name="adj" fmla="val 10000"/>
            </a:avLst>
          </a:prstGeom>
          <a:solidFill>
            <a:schemeClr val="lt1">
              <a:alpha val="89019"/>
            </a:schemeClr>
          </a:solidFill>
          <a:ln w="25400" cap="flat" cmpd="sng">
            <a:solidFill>
              <a:srgbClr val="9B835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Local drives</a:t>
            </a:r>
            <a:endParaRPr/>
          </a:p>
        </p:txBody>
      </p:sp>
      <p:sp>
        <p:nvSpPr>
          <p:cNvPr id="436" name="Google Shape;436;p15"/>
          <p:cNvSpPr/>
          <p:nvPr/>
        </p:nvSpPr>
        <p:spPr>
          <a:xfrm>
            <a:off x="9925128" y="4899288"/>
            <a:ext cx="1582846" cy="817808"/>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Magnetic type</a:t>
            </a:r>
            <a:endParaRPr/>
          </a:p>
        </p:txBody>
      </p:sp>
      <p:grpSp>
        <p:nvGrpSpPr>
          <p:cNvPr id="437" name="Google Shape;437;p15"/>
          <p:cNvGrpSpPr/>
          <p:nvPr/>
        </p:nvGrpSpPr>
        <p:grpSpPr>
          <a:xfrm>
            <a:off x="1518305" y="6410861"/>
            <a:ext cx="12208810" cy="1591621"/>
            <a:chOff x="-3253685" y="1478794"/>
            <a:chExt cx="12418683" cy="1958437"/>
          </a:xfrm>
        </p:grpSpPr>
        <p:sp>
          <p:nvSpPr>
            <p:cNvPr id="438" name="Google Shape;438;p15"/>
            <p:cNvSpPr/>
            <p:nvPr/>
          </p:nvSpPr>
          <p:spPr>
            <a:xfrm>
              <a:off x="-3253685" y="1484538"/>
              <a:ext cx="1953625" cy="1000540"/>
            </a:xfrm>
            <a:prstGeom prst="roundRect">
              <a:avLst>
                <a:gd name="adj" fmla="val 16667"/>
              </a:avLst>
            </a:prstGeom>
            <a:solidFill>
              <a:srgbClr val="AB620D"/>
            </a:solidFill>
            <a:ln>
              <a:noFill/>
            </a:ln>
          </p:spPr>
          <p:txBody>
            <a:bodyPr spcFirstLastPara="1" wrap="square" lIns="59050" tIns="39350" rIns="59050" bIns="39350"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200" b="1" i="0" u="none" strike="noStrike" cap="none">
                  <a:solidFill>
                    <a:schemeClr val="lt1"/>
                  </a:solidFill>
                  <a:latin typeface="Open Sans"/>
                  <a:ea typeface="Open Sans"/>
                  <a:cs typeface="Open Sans"/>
                  <a:sym typeface="Open Sans"/>
                </a:rPr>
                <a:t>Processing Devices</a:t>
              </a:r>
              <a:endParaRPr sz="2200" b="1" i="0" u="none" strike="noStrike" cap="none">
                <a:solidFill>
                  <a:schemeClr val="lt1"/>
                </a:solidFill>
                <a:latin typeface="Open Sans"/>
                <a:ea typeface="Open Sans"/>
                <a:cs typeface="Open Sans"/>
                <a:sym typeface="Open Sans"/>
              </a:endParaRPr>
            </a:p>
          </p:txBody>
        </p:sp>
        <p:sp>
          <p:nvSpPr>
            <p:cNvPr id="439" name="Google Shape;439;p15"/>
            <p:cNvSpPr/>
            <p:nvPr/>
          </p:nvSpPr>
          <p:spPr>
            <a:xfrm>
              <a:off x="-682707" y="1478794"/>
              <a:ext cx="1610057" cy="1956613"/>
            </a:xfrm>
            <a:prstGeom prst="roundRect">
              <a:avLst>
                <a:gd name="adj" fmla="val 10000"/>
              </a:avLst>
            </a:prstGeom>
            <a:solidFill>
              <a:schemeClr val="lt1">
                <a:alpha val="89019"/>
              </a:schemeClr>
            </a:solidFill>
            <a:ln w="25400" cap="flat" cmpd="sng">
              <a:solidFill>
                <a:srgbClr val="BB5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Mother Board</a:t>
              </a:r>
              <a:endParaRPr/>
            </a:p>
          </p:txBody>
        </p:sp>
        <p:sp>
          <p:nvSpPr>
            <p:cNvPr id="440" name="Google Shape;440;p15"/>
            <p:cNvSpPr/>
            <p:nvPr/>
          </p:nvSpPr>
          <p:spPr>
            <a:xfrm>
              <a:off x="1329925" y="1480618"/>
              <a:ext cx="1610057" cy="1956613"/>
            </a:xfrm>
            <a:prstGeom prst="roundRect">
              <a:avLst>
                <a:gd name="adj" fmla="val 10000"/>
              </a:avLst>
            </a:prstGeom>
            <a:solidFill>
              <a:schemeClr val="lt1">
                <a:alpha val="89019"/>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Processor</a:t>
              </a:r>
              <a:endParaRPr/>
            </a:p>
          </p:txBody>
        </p:sp>
        <p:sp>
          <p:nvSpPr>
            <p:cNvPr id="441" name="Google Shape;441;p15"/>
            <p:cNvSpPr/>
            <p:nvPr/>
          </p:nvSpPr>
          <p:spPr>
            <a:xfrm>
              <a:off x="3263598" y="1478794"/>
              <a:ext cx="1610057" cy="1956613"/>
            </a:xfrm>
            <a:prstGeom prst="roundRect">
              <a:avLst>
                <a:gd name="adj" fmla="val 10000"/>
              </a:avLst>
            </a:prstGeom>
            <a:solidFill>
              <a:schemeClr val="lt1">
                <a:alpha val="89019"/>
              </a:schemeClr>
            </a:solidFill>
            <a:ln w="25400" cap="flat" cmpd="sng">
              <a:solidFill>
                <a:srgbClr val="9B835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Random Access Memory</a:t>
              </a:r>
              <a:endParaRPr/>
            </a:p>
          </p:txBody>
        </p:sp>
        <p:sp>
          <p:nvSpPr>
            <p:cNvPr id="442" name="Google Shape;442;p15"/>
            <p:cNvSpPr/>
            <p:nvPr/>
          </p:nvSpPr>
          <p:spPr>
            <a:xfrm>
              <a:off x="5276230" y="1478794"/>
              <a:ext cx="1610058" cy="1956613"/>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Read Only Memory</a:t>
              </a:r>
              <a:endParaRPr/>
            </a:p>
          </p:txBody>
        </p:sp>
        <p:sp>
          <p:nvSpPr>
            <p:cNvPr id="443" name="Google Shape;443;p15"/>
            <p:cNvSpPr/>
            <p:nvPr/>
          </p:nvSpPr>
          <p:spPr>
            <a:xfrm>
              <a:off x="7209902" y="1478794"/>
              <a:ext cx="1955096" cy="1956613"/>
            </a:xfrm>
            <a:prstGeom prst="roundRect">
              <a:avLst>
                <a:gd name="adj" fmla="val 10000"/>
              </a:avLst>
            </a:prstGeom>
            <a:solidFill>
              <a:schemeClr val="lt1">
                <a:alpha val="89019"/>
              </a:schemeClr>
            </a:solid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Switched Mode Power Supply</a:t>
              </a:r>
              <a:endParaRPr/>
            </a:p>
          </p:txBody>
        </p:sp>
      </p:grpSp>
      <p:sp>
        <p:nvSpPr>
          <p:cNvPr id="444" name="Google Shape;444;p15"/>
          <p:cNvSpPr/>
          <p:nvPr/>
        </p:nvSpPr>
        <p:spPr>
          <a:xfrm rot="5400000">
            <a:off x="8413466" y="-4110724"/>
            <a:ext cx="170148" cy="12120281"/>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cxnSp>
        <p:nvCxnSpPr>
          <p:cNvPr id="445" name="Google Shape;445;p15"/>
          <p:cNvCxnSpPr>
            <a:stCxn id="419" idx="0"/>
          </p:cNvCxnSpPr>
          <p:nvPr/>
        </p:nvCxnSpPr>
        <p:spPr>
          <a:xfrm rot="10800000">
            <a:off x="4858320" y="1864417"/>
            <a:ext cx="0" cy="232800"/>
          </a:xfrm>
          <a:prstGeom prst="straightConnector1">
            <a:avLst/>
          </a:prstGeom>
          <a:noFill/>
          <a:ln w="9525" cap="flat" cmpd="sng">
            <a:solidFill>
              <a:srgbClr val="E37F0B"/>
            </a:solidFill>
            <a:prstDash val="solid"/>
            <a:round/>
            <a:headEnd type="none" w="sm" len="sm"/>
            <a:tailEnd type="none" w="sm" len="sm"/>
          </a:ln>
        </p:spPr>
      </p:cxnSp>
      <p:cxnSp>
        <p:nvCxnSpPr>
          <p:cNvPr id="446" name="Google Shape;446;p15"/>
          <p:cNvCxnSpPr>
            <a:endCxn id="420" idx="0"/>
          </p:cNvCxnSpPr>
          <p:nvPr/>
        </p:nvCxnSpPr>
        <p:spPr>
          <a:xfrm>
            <a:off x="6836939" y="1864398"/>
            <a:ext cx="0" cy="234300"/>
          </a:xfrm>
          <a:prstGeom prst="straightConnector1">
            <a:avLst/>
          </a:prstGeom>
          <a:noFill/>
          <a:ln w="9525" cap="flat" cmpd="sng">
            <a:solidFill>
              <a:srgbClr val="E37F0B"/>
            </a:solidFill>
            <a:prstDash val="solid"/>
            <a:round/>
            <a:headEnd type="none" w="sm" len="sm"/>
            <a:tailEnd type="none" w="sm" len="sm"/>
          </a:ln>
        </p:spPr>
      </p:cxnSp>
      <p:cxnSp>
        <p:nvCxnSpPr>
          <p:cNvPr id="447" name="Google Shape;447;p15"/>
          <p:cNvCxnSpPr/>
          <p:nvPr/>
        </p:nvCxnSpPr>
        <p:spPr>
          <a:xfrm>
            <a:off x="8737932" y="1832238"/>
            <a:ext cx="0" cy="234356"/>
          </a:xfrm>
          <a:prstGeom prst="straightConnector1">
            <a:avLst/>
          </a:prstGeom>
          <a:noFill/>
          <a:ln w="9525" cap="flat" cmpd="sng">
            <a:solidFill>
              <a:srgbClr val="E37F0B"/>
            </a:solidFill>
            <a:prstDash val="solid"/>
            <a:round/>
            <a:headEnd type="none" w="sm" len="sm"/>
            <a:tailEnd type="none" w="sm" len="sm"/>
          </a:ln>
        </p:spPr>
      </p:cxnSp>
      <p:cxnSp>
        <p:nvCxnSpPr>
          <p:cNvPr id="448" name="Google Shape;448;p15"/>
          <p:cNvCxnSpPr/>
          <p:nvPr/>
        </p:nvCxnSpPr>
        <p:spPr>
          <a:xfrm>
            <a:off x="10664904" y="1864342"/>
            <a:ext cx="0" cy="234356"/>
          </a:xfrm>
          <a:prstGeom prst="straightConnector1">
            <a:avLst/>
          </a:prstGeom>
          <a:noFill/>
          <a:ln w="9525" cap="flat" cmpd="sng">
            <a:solidFill>
              <a:srgbClr val="E37F0B"/>
            </a:solidFill>
            <a:prstDash val="solid"/>
            <a:round/>
            <a:headEnd type="none" w="sm" len="sm"/>
            <a:tailEnd type="none" w="sm" len="sm"/>
          </a:ln>
        </p:spPr>
      </p:cxnSp>
      <p:cxnSp>
        <p:nvCxnSpPr>
          <p:cNvPr id="449" name="Google Shape;449;p15"/>
          <p:cNvCxnSpPr/>
          <p:nvPr/>
        </p:nvCxnSpPr>
        <p:spPr>
          <a:xfrm>
            <a:off x="14558681" y="1843577"/>
            <a:ext cx="0" cy="234356"/>
          </a:xfrm>
          <a:prstGeom prst="straightConnector1">
            <a:avLst/>
          </a:prstGeom>
          <a:noFill/>
          <a:ln w="9525" cap="flat" cmpd="sng">
            <a:solidFill>
              <a:srgbClr val="E37F0B"/>
            </a:solidFill>
            <a:prstDash val="solid"/>
            <a:round/>
            <a:headEnd type="none" w="sm" len="sm"/>
            <a:tailEnd type="none" w="sm" len="sm"/>
          </a:ln>
        </p:spPr>
      </p:cxnSp>
      <p:cxnSp>
        <p:nvCxnSpPr>
          <p:cNvPr id="450" name="Google Shape;450;p15"/>
          <p:cNvCxnSpPr>
            <a:endCxn id="423" idx="0"/>
          </p:cNvCxnSpPr>
          <p:nvPr/>
        </p:nvCxnSpPr>
        <p:spPr>
          <a:xfrm>
            <a:off x="12617545" y="1864417"/>
            <a:ext cx="0" cy="232800"/>
          </a:xfrm>
          <a:prstGeom prst="straightConnector1">
            <a:avLst/>
          </a:prstGeom>
          <a:noFill/>
          <a:ln w="9525" cap="flat" cmpd="sng">
            <a:solidFill>
              <a:srgbClr val="E37F0B"/>
            </a:solidFill>
            <a:prstDash val="solid"/>
            <a:round/>
            <a:headEnd type="none" w="sm" len="sm"/>
            <a:tailEnd type="none" w="sm" len="sm"/>
          </a:ln>
        </p:spPr>
      </p:cxnSp>
      <p:sp>
        <p:nvSpPr>
          <p:cNvPr id="451" name="Google Shape;451;p15"/>
          <p:cNvSpPr/>
          <p:nvPr/>
        </p:nvSpPr>
        <p:spPr>
          <a:xfrm rot="5400000">
            <a:off x="7514779" y="1131116"/>
            <a:ext cx="174921" cy="10327681"/>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cxnSp>
        <p:nvCxnSpPr>
          <p:cNvPr id="452" name="Google Shape;452;p15"/>
          <p:cNvCxnSpPr/>
          <p:nvPr/>
        </p:nvCxnSpPr>
        <p:spPr>
          <a:xfrm rot="10800000">
            <a:off x="4858320" y="6212268"/>
            <a:ext cx="0" cy="232875"/>
          </a:xfrm>
          <a:prstGeom prst="straightConnector1">
            <a:avLst/>
          </a:prstGeom>
          <a:noFill/>
          <a:ln w="9525" cap="flat" cmpd="sng">
            <a:solidFill>
              <a:srgbClr val="E37F0B"/>
            </a:solidFill>
            <a:prstDash val="solid"/>
            <a:round/>
            <a:headEnd type="none" w="sm" len="sm"/>
            <a:tailEnd type="none" w="sm" len="sm"/>
          </a:ln>
        </p:spPr>
      </p:cxnSp>
      <p:cxnSp>
        <p:nvCxnSpPr>
          <p:cNvPr id="453" name="Google Shape;453;p15"/>
          <p:cNvCxnSpPr/>
          <p:nvPr/>
        </p:nvCxnSpPr>
        <p:spPr>
          <a:xfrm>
            <a:off x="6836939" y="6212268"/>
            <a:ext cx="0" cy="234356"/>
          </a:xfrm>
          <a:prstGeom prst="straightConnector1">
            <a:avLst/>
          </a:prstGeom>
          <a:noFill/>
          <a:ln w="9525" cap="flat" cmpd="sng">
            <a:solidFill>
              <a:srgbClr val="E37F0B"/>
            </a:solidFill>
            <a:prstDash val="solid"/>
            <a:round/>
            <a:headEnd type="none" w="sm" len="sm"/>
            <a:tailEnd type="none" w="sm" len="sm"/>
          </a:ln>
        </p:spPr>
      </p:cxnSp>
      <p:cxnSp>
        <p:nvCxnSpPr>
          <p:cNvPr id="454" name="Google Shape;454;p15"/>
          <p:cNvCxnSpPr/>
          <p:nvPr/>
        </p:nvCxnSpPr>
        <p:spPr>
          <a:xfrm>
            <a:off x="8737932" y="6180164"/>
            <a:ext cx="0" cy="234356"/>
          </a:xfrm>
          <a:prstGeom prst="straightConnector1">
            <a:avLst/>
          </a:prstGeom>
          <a:noFill/>
          <a:ln w="9525" cap="flat" cmpd="sng">
            <a:solidFill>
              <a:srgbClr val="E37F0B"/>
            </a:solidFill>
            <a:prstDash val="solid"/>
            <a:round/>
            <a:headEnd type="none" w="sm" len="sm"/>
            <a:tailEnd type="none" w="sm" len="sm"/>
          </a:ln>
        </p:spPr>
      </p:cxnSp>
      <p:cxnSp>
        <p:nvCxnSpPr>
          <p:cNvPr id="455" name="Google Shape;455;p15"/>
          <p:cNvCxnSpPr/>
          <p:nvPr/>
        </p:nvCxnSpPr>
        <p:spPr>
          <a:xfrm>
            <a:off x="10664904" y="6212268"/>
            <a:ext cx="0" cy="234356"/>
          </a:xfrm>
          <a:prstGeom prst="straightConnector1">
            <a:avLst/>
          </a:prstGeom>
          <a:noFill/>
          <a:ln w="9525" cap="flat" cmpd="sng">
            <a:solidFill>
              <a:srgbClr val="E37F0B"/>
            </a:solidFill>
            <a:prstDash val="solid"/>
            <a:round/>
            <a:headEnd type="none" w="sm" len="sm"/>
            <a:tailEnd type="none" w="sm" len="sm"/>
          </a:ln>
        </p:spPr>
      </p:cxnSp>
      <p:cxnSp>
        <p:nvCxnSpPr>
          <p:cNvPr id="456" name="Google Shape;456;p15"/>
          <p:cNvCxnSpPr>
            <a:endCxn id="443" idx="0"/>
          </p:cNvCxnSpPr>
          <p:nvPr/>
        </p:nvCxnSpPr>
        <p:spPr>
          <a:xfrm>
            <a:off x="12766087" y="6209861"/>
            <a:ext cx="0" cy="201000"/>
          </a:xfrm>
          <a:prstGeom prst="straightConnector1">
            <a:avLst/>
          </a:prstGeom>
          <a:noFill/>
          <a:ln w="9525" cap="flat" cmpd="sng">
            <a:solidFill>
              <a:srgbClr val="E37F0B"/>
            </a:solidFill>
            <a:prstDash val="solid"/>
            <a:round/>
            <a:headEnd type="none" w="sm" len="sm"/>
            <a:tailEnd type="none" w="sm" len="sm"/>
          </a:ln>
        </p:spPr>
      </p:cxnSp>
      <p:sp>
        <p:nvSpPr>
          <p:cNvPr id="457" name="Google Shape;457;p15"/>
          <p:cNvSpPr/>
          <p:nvPr/>
        </p:nvSpPr>
        <p:spPr>
          <a:xfrm rot="5400000">
            <a:off x="7431219" y="-1813577"/>
            <a:ext cx="206115" cy="10191752"/>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cxnSp>
        <p:nvCxnSpPr>
          <p:cNvPr id="458" name="Google Shape;458;p15"/>
          <p:cNvCxnSpPr/>
          <p:nvPr/>
        </p:nvCxnSpPr>
        <p:spPr>
          <a:xfrm>
            <a:off x="4858321" y="3215206"/>
            <a:ext cx="0" cy="0"/>
          </a:xfrm>
          <a:prstGeom prst="straightConnector1">
            <a:avLst/>
          </a:prstGeom>
          <a:noFill/>
          <a:ln w="9525" cap="flat" cmpd="sng">
            <a:solidFill>
              <a:srgbClr val="E37F0B"/>
            </a:solidFill>
            <a:prstDash val="solid"/>
            <a:round/>
            <a:headEnd type="none" w="sm" len="sm"/>
            <a:tailEnd type="none" w="sm" len="sm"/>
          </a:ln>
        </p:spPr>
      </p:cxnSp>
      <p:cxnSp>
        <p:nvCxnSpPr>
          <p:cNvPr id="459" name="Google Shape;459;p15"/>
          <p:cNvCxnSpPr/>
          <p:nvPr/>
        </p:nvCxnSpPr>
        <p:spPr>
          <a:xfrm>
            <a:off x="6836940" y="3111411"/>
            <a:ext cx="0" cy="338151"/>
          </a:xfrm>
          <a:prstGeom prst="straightConnector1">
            <a:avLst/>
          </a:prstGeom>
          <a:noFill/>
          <a:ln w="9525" cap="flat" cmpd="sng">
            <a:solidFill>
              <a:srgbClr val="E37F0B"/>
            </a:solidFill>
            <a:prstDash val="solid"/>
            <a:round/>
            <a:headEnd type="none" w="sm" len="sm"/>
            <a:tailEnd type="none" w="sm" len="sm"/>
          </a:ln>
        </p:spPr>
      </p:cxnSp>
      <p:cxnSp>
        <p:nvCxnSpPr>
          <p:cNvPr id="460" name="Google Shape;460;p15"/>
          <p:cNvCxnSpPr/>
          <p:nvPr/>
        </p:nvCxnSpPr>
        <p:spPr>
          <a:xfrm>
            <a:off x="8737933" y="3183102"/>
            <a:ext cx="0" cy="234356"/>
          </a:xfrm>
          <a:prstGeom prst="straightConnector1">
            <a:avLst/>
          </a:prstGeom>
          <a:noFill/>
          <a:ln w="9525" cap="flat" cmpd="sng">
            <a:solidFill>
              <a:srgbClr val="E37F0B"/>
            </a:solidFill>
            <a:prstDash val="solid"/>
            <a:round/>
            <a:headEnd type="none" w="sm" len="sm"/>
            <a:tailEnd type="none" w="sm" len="sm"/>
          </a:ln>
        </p:spPr>
      </p:cxnSp>
      <p:cxnSp>
        <p:nvCxnSpPr>
          <p:cNvPr id="461" name="Google Shape;461;p15"/>
          <p:cNvCxnSpPr/>
          <p:nvPr/>
        </p:nvCxnSpPr>
        <p:spPr>
          <a:xfrm>
            <a:off x="10664905" y="3215206"/>
            <a:ext cx="0" cy="234356"/>
          </a:xfrm>
          <a:prstGeom prst="straightConnector1">
            <a:avLst/>
          </a:prstGeom>
          <a:noFill/>
          <a:ln w="9525" cap="flat" cmpd="sng">
            <a:solidFill>
              <a:srgbClr val="E37F0B"/>
            </a:solidFill>
            <a:prstDash val="solid"/>
            <a:round/>
            <a:headEnd type="none" w="sm" len="sm"/>
            <a:tailEnd type="none" w="sm" len="sm"/>
          </a:ln>
        </p:spPr>
      </p:cxnSp>
      <p:cxnSp>
        <p:nvCxnSpPr>
          <p:cNvPr id="462" name="Google Shape;462;p15"/>
          <p:cNvCxnSpPr/>
          <p:nvPr/>
        </p:nvCxnSpPr>
        <p:spPr>
          <a:xfrm rot="10800000">
            <a:off x="4858319" y="3184583"/>
            <a:ext cx="0" cy="232875"/>
          </a:xfrm>
          <a:prstGeom prst="straightConnector1">
            <a:avLst/>
          </a:prstGeom>
          <a:noFill/>
          <a:ln w="9525" cap="flat" cmpd="sng">
            <a:solidFill>
              <a:srgbClr val="E37F0B"/>
            </a:solidFill>
            <a:prstDash val="solid"/>
            <a:round/>
            <a:headEnd type="none" w="sm" len="sm"/>
            <a:tailEnd type="none" w="sm" len="sm"/>
          </a:ln>
        </p:spPr>
      </p:cxnSp>
      <p:sp>
        <p:nvSpPr>
          <p:cNvPr id="463" name="Google Shape;463;p15"/>
          <p:cNvSpPr/>
          <p:nvPr/>
        </p:nvSpPr>
        <p:spPr>
          <a:xfrm rot="5400000">
            <a:off x="6509150" y="684406"/>
            <a:ext cx="170147" cy="8226504"/>
          </a:xfrm>
          <a:custGeom>
            <a:avLst/>
            <a:gdLst/>
            <a:ahLst/>
            <a:cxnLst/>
            <a:rect l="l" t="t" r="r" b="b"/>
            <a:pathLst>
              <a:path w="120000" h="120000" extrusionOk="0">
                <a:moveTo>
                  <a:pt x="0" y="0"/>
                </a:moveTo>
                <a:lnTo>
                  <a:pt x="0" y="120000"/>
                </a:lnTo>
                <a:lnTo>
                  <a:pt x="120000" y="120000"/>
                </a:lnTo>
              </a:path>
            </a:pathLst>
          </a:custGeom>
          <a:noFill/>
          <a:ln w="25400" cap="flat" cmpd="sng">
            <a:solidFill>
              <a:srgbClr val="BB582B"/>
            </a:solidFill>
            <a:prstDash val="solid"/>
            <a:round/>
            <a:headEnd type="none" w="sm" len="sm"/>
            <a:tailEnd type="none" w="sm" len="sm"/>
          </a:ln>
        </p:spPr>
      </p:sp>
      <p:cxnSp>
        <p:nvCxnSpPr>
          <p:cNvPr id="464" name="Google Shape;464;p15"/>
          <p:cNvCxnSpPr/>
          <p:nvPr/>
        </p:nvCxnSpPr>
        <p:spPr>
          <a:xfrm>
            <a:off x="6879511" y="4712582"/>
            <a:ext cx="0" cy="234356"/>
          </a:xfrm>
          <a:prstGeom prst="straightConnector1">
            <a:avLst/>
          </a:prstGeom>
          <a:noFill/>
          <a:ln w="9525" cap="flat" cmpd="sng">
            <a:solidFill>
              <a:srgbClr val="E37F0B"/>
            </a:solidFill>
            <a:prstDash val="solid"/>
            <a:round/>
            <a:headEnd type="none" w="sm" len="sm"/>
            <a:tailEnd type="none" w="sm" len="sm"/>
          </a:ln>
        </p:spPr>
      </p:cxnSp>
      <p:cxnSp>
        <p:nvCxnSpPr>
          <p:cNvPr id="465" name="Google Shape;465;p15"/>
          <p:cNvCxnSpPr/>
          <p:nvPr/>
        </p:nvCxnSpPr>
        <p:spPr>
          <a:xfrm>
            <a:off x="8780504" y="4680478"/>
            <a:ext cx="0" cy="234356"/>
          </a:xfrm>
          <a:prstGeom prst="straightConnector1">
            <a:avLst/>
          </a:prstGeom>
          <a:noFill/>
          <a:ln w="9525" cap="flat" cmpd="sng">
            <a:solidFill>
              <a:srgbClr val="E37F0B"/>
            </a:solidFill>
            <a:prstDash val="solid"/>
            <a:round/>
            <a:headEnd type="none" w="sm" len="sm"/>
            <a:tailEnd type="none" w="sm" len="sm"/>
          </a:ln>
        </p:spPr>
      </p:cxnSp>
      <p:cxnSp>
        <p:nvCxnSpPr>
          <p:cNvPr id="466" name="Google Shape;466;p15"/>
          <p:cNvCxnSpPr/>
          <p:nvPr/>
        </p:nvCxnSpPr>
        <p:spPr>
          <a:xfrm>
            <a:off x="10707476" y="4712582"/>
            <a:ext cx="0" cy="234356"/>
          </a:xfrm>
          <a:prstGeom prst="straightConnector1">
            <a:avLst/>
          </a:prstGeom>
          <a:noFill/>
          <a:ln w="9525" cap="flat" cmpd="sng">
            <a:solidFill>
              <a:srgbClr val="E37F0B"/>
            </a:solidFill>
            <a:prstDash val="solid"/>
            <a:round/>
            <a:headEnd type="none" w="sm" len="sm"/>
            <a:tailEnd type="none" w="sm" len="sm"/>
          </a:ln>
        </p:spPr>
      </p:cxnSp>
      <p:cxnSp>
        <p:nvCxnSpPr>
          <p:cNvPr id="467" name="Google Shape;467;p15"/>
          <p:cNvCxnSpPr/>
          <p:nvPr/>
        </p:nvCxnSpPr>
        <p:spPr>
          <a:xfrm rot="10800000">
            <a:off x="4900890" y="4681959"/>
            <a:ext cx="0" cy="232875"/>
          </a:xfrm>
          <a:prstGeom prst="straightConnector1">
            <a:avLst/>
          </a:prstGeom>
          <a:noFill/>
          <a:ln w="9525" cap="flat" cmpd="sng">
            <a:solidFill>
              <a:srgbClr val="E37F0B"/>
            </a:solidFill>
            <a:prstDash val="solid"/>
            <a:round/>
            <a:headEnd type="none" w="sm" len="sm"/>
            <a:tailEnd type="none" w="sm" len="sm"/>
          </a:ln>
        </p:spPr>
      </p:cxnSp>
      <p:sp>
        <p:nvSpPr>
          <p:cNvPr id="468" name="Google Shape;468;p15"/>
          <p:cNvSpPr/>
          <p:nvPr/>
        </p:nvSpPr>
        <p:spPr>
          <a:xfrm>
            <a:off x="11826121" y="3457291"/>
            <a:ext cx="1582848" cy="817808"/>
          </a:xfrm>
          <a:prstGeom prst="roundRect">
            <a:avLst>
              <a:gd name="adj" fmla="val 10000"/>
            </a:avLst>
          </a:prstGeom>
          <a:solidFill>
            <a:schemeClr val="lt1">
              <a:alpha val="89019"/>
            </a:schemeClr>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DVD</a:t>
            </a:r>
            <a:endParaRPr/>
          </a:p>
        </p:txBody>
      </p:sp>
      <p:cxnSp>
        <p:nvCxnSpPr>
          <p:cNvPr id="469" name="Google Shape;469;p15"/>
          <p:cNvCxnSpPr>
            <a:endCxn id="468" idx="0"/>
          </p:cNvCxnSpPr>
          <p:nvPr/>
        </p:nvCxnSpPr>
        <p:spPr>
          <a:xfrm>
            <a:off x="12617545" y="3183091"/>
            <a:ext cx="0" cy="274200"/>
          </a:xfrm>
          <a:prstGeom prst="straightConnector1">
            <a:avLst/>
          </a:prstGeom>
          <a:noFill/>
          <a:ln w="9525" cap="flat" cmpd="sng">
            <a:solidFill>
              <a:srgbClr val="E37F0B"/>
            </a:solidFill>
            <a:prstDash val="solid"/>
            <a:round/>
            <a:headEnd type="none" w="sm" len="sm"/>
            <a:tailEnd type="none" w="sm" len="sm"/>
          </a:ln>
        </p:spPr>
      </p:cxnSp>
      <p:sp>
        <p:nvSpPr>
          <p:cNvPr id="470" name="Google Shape;470;p15"/>
          <p:cNvSpPr txBox="1"/>
          <p:nvPr/>
        </p:nvSpPr>
        <p:spPr>
          <a:xfrm>
            <a:off x="87085" y="1182866"/>
            <a:ext cx="4933800"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Computer Devices</a:t>
            </a:r>
            <a:endParaRPr sz="28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g11d8b0d4580_0_798"/>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Computer Security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80"/>
          <p:cNvSpPr/>
          <p:nvPr/>
        </p:nvSpPr>
        <p:spPr>
          <a:xfrm>
            <a:off x="1608763" y="1440870"/>
            <a:ext cx="13111500" cy="1460671"/>
          </a:xfrm>
          <a:prstGeom prst="roundRect">
            <a:avLst>
              <a:gd name="adj" fmla="val 16667"/>
            </a:avLst>
          </a:prstGeom>
          <a:solidFill>
            <a:srgbClr val="F9DEC9"/>
          </a:solidFill>
          <a:ln w="9525" cap="flat" cmpd="sng">
            <a:solidFill>
              <a:srgbClr val="F7CD9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Computer security is the protection of computer systems and information from unauthorized use, which allows a user to use the computer while keeping it safe from threats.</a:t>
            </a:r>
            <a:endParaRPr sz="2200" b="0" i="0" u="none" strike="noStrike" cap="none">
              <a:solidFill>
                <a:srgbClr val="3F3F3F"/>
              </a:solidFill>
              <a:latin typeface="Open Sans"/>
              <a:ea typeface="Open Sans"/>
              <a:cs typeface="Open Sans"/>
              <a:sym typeface="Open Sans"/>
            </a:endParaRPr>
          </a:p>
        </p:txBody>
      </p:sp>
      <p:sp>
        <p:nvSpPr>
          <p:cNvPr id="1163" name="Google Shape;1163;p8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What Is Computer Security?</a:t>
            </a:r>
            <a:endParaRPr>
              <a:solidFill>
                <a:srgbClr val="3F3F3F"/>
              </a:solidFill>
            </a:endParaRPr>
          </a:p>
        </p:txBody>
      </p:sp>
      <p:sp>
        <p:nvSpPr>
          <p:cNvPr id="1164" name="Google Shape;1164;p80"/>
          <p:cNvSpPr/>
          <p:nvPr/>
        </p:nvSpPr>
        <p:spPr>
          <a:xfrm>
            <a:off x="5067300" y="816324"/>
            <a:ext cx="61299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65" name="Google Shape;1165;p80"/>
          <p:cNvPicPr preferRelativeResize="0"/>
          <p:nvPr/>
        </p:nvPicPr>
        <p:blipFill rotWithShape="1">
          <a:blip r:embed="rId3">
            <a:alphaModFix/>
          </a:blip>
          <a:srcRect/>
          <a:stretch/>
        </p:blipFill>
        <p:spPr>
          <a:xfrm>
            <a:off x="2298386" y="3288639"/>
            <a:ext cx="2777251" cy="2777251"/>
          </a:xfrm>
          <a:prstGeom prst="rect">
            <a:avLst/>
          </a:prstGeom>
          <a:noFill/>
          <a:ln>
            <a:noFill/>
          </a:ln>
        </p:spPr>
      </p:pic>
      <p:pic>
        <p:nvPicPr>
          <p:cNvPr id="1166" name="Google Shape;1166;p80"/>
          <p:cNvPicPr preferRelativeResize="0"/>
          <p:nvPr/>
        </p:nvPicPr>
        <p:blipFill rotWithShape="1">
          <a:blip r:embed="rId4">
            <a:alphaModFix/>
          </a:blip>
          <a:srcRect/>
          <a:stretch/>
        </p:blipFill>
        <p:spPr>
          <a:xfrm>
            <a:off x="6796274" y="3469889"/>
            <a:ext cx="2569825" cy="2569825"/>
          </a:xfrm>
          <a:prstGeom prst="rect">
            <a:avLst/>
          </a:prstGeom>
          <a:noFill/>
          <a:ln>
            <a:noFill/>
          </a:ln>
        </p:spPr>
      </p:pic>
      <p:pic>
        <p:nvPicPr>
          <p:cNvPr id="1167" name="Google Shape;1167;p80"/>
          <p:cNvPicPr preferRelativeResize="0"/>
          <p:nvPr/>
        </p:nvPicPr>
        <p:blipFill rotWithShape="1">
          <a:blip r:embed="rId5">
            <a:alphaModFix/>
          </a:blip>
          <a:srcRect/>
          <a:stretch/>
        </p:blipFill>
        <p:spPr>
          <a:xfrm>
            <a:off x="11753036" y="3425289"/>
            <a:ext cx="2711375" cy="2711375"/>
          </a:xfrm>
          <a:prstGeom prst="rect">
            <a:avLst/>
          </a:prstGeom>
          <a:noFill/>
          <a:ln>
            <a:noFill/>
          </a:ln>
        </p:spPr>
      </p:pic>
      <p:sp>
        <p:nvSpPr>
          <p:cNvPr id="1168" name="Google Shape;1168;p80"/>
          <p:cNvSpPr/>
          <p:nvPr/>
        </p:nvSpPr>
        <p:spPr>
          <a:xfrm>
            <a:off x="1608763" y="6673174"/>
            <a:ext cx="13111500" cy="1654501"/>
          </a:xfrm>
          <a:prstGeom prst="roundRect">
            <a:avLst>
              <a:gd name="adj" fmla="val 16667"/>
            </a:avLst>
          </a:prstGeom>
          <a:solidFill>
            <a:srgbClr val="F9DEC9"/>
          </a:solidFill>
          <a:ln w="9525" cap="flat" cmpd="sng">
            <a:solidFill>
              <a:srgbClr val="F7CD9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secures the personal information and the overall health of the computer. Adequate computer security helps prevent viruses and malware, allowing programs to perform faster and more smoothly.</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81"/>
          <p:cNvSpPr/>
          <p:nvPr/>
        </p:nvSpPr>
        <p:spPr>
          <a:xfrm>
            <a:off x="1660200" y="1363975"/>
            <a:ext cx="13716000" cy="12180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Since the first mainframes, the industry standard for computer security has been Confidentiality, Integrity, and Availability.</a:t>
            </a:r>
            <a:endParaRPr sz="1400" b="0" i="0" u="none" strike="noStrike" cap="none">
              <a:solidFill>
                <a:srgbClr val="3F3F3F"/>
              </a:solidFill>
              <a:latin typeface="Arial"/>
              <a:ea typeface="Arial"/>
              <a:cs typeface="Arial"/>
              <a:sym typeface="Arial"/>
            </a:endParaRPr>
          </a:p>
        </p:txBody>
      </p:sp>
      <p:sp>
        <p:nvSpPr>
          <p:cNvPr id="1174" name="Google Shape;1174;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CIA Triad in Security</a:t>
            </a:r>
            <a:endParaRPr>
              <a:solidFill>
                <a:srgbClr val="3F3F3F"/>
              </a:solidFill>
            </a:endParaRPr>
          </a:p>
        </p:txBody>
      </p:sp>
      <p:sp>
        <p:nvSpPr>
          <p:cNvPr id="1175" name="Google Shape;1175;p81"/>
          <p:cNvSpPr/>
          <p:nvPr/>
        </p:nvSpPr>
        <p:spPr>
          <a:xfrm>
            <a:off x="5905500" y="816324"/>
            <a:ext cx="4462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76" name="Google Shape;1176;p81" descr="A picture containing object&#10;&#10;Description automatically generated"/>
          <p:cNvPicPr preferRelativeResize="0"/>
          <p:nvPr/>
        </p:nvPicPr>
        <p:blipFill rotWithShape="1">
          <a:blip r:embed="rId3">
            <a:alphaModFix/>
          </a:blip>
          <a:srcRect/>
          <a:stretch/>
        </p:blipFill>
        <p:spPr>
          <a:xfrm>
            <a:off x="6769972" y="3169423"/>
            <a:ext cx="2780614" cy="3274998"/>
          </a:xfrm>
          <a:prstGeom prst="rect">
            <a:avLst/>
          </a:prstGeom>
          <a:noFill/>
          <a:ln>
            <a:noFill/>
          </a:ln>
        </p:spPr>
      </p:pic>
      <p:pic>
        <p:nvPicPr>
          <p:cNvPr id="1177" name="Google Shape;1177;p81"/>
          <p:cNvPicPr preferRelativeResize="0"/>
          <p:nvPr/>
        </p:nvPicPr>
        <p:blipFill rotWithShape="1">
          <a:blip r:embed="rId4">
            <a:alphaModFix/>
          </a:blip>
          <a:srcRect/>
          <a:stretch/>
        </p:blipFill>
        <p:spPr>
          <a:xfrm>
            <a:off x="8202448" y="5718605"/>
            <a:ext cx="2738417" cy="2426854"/>
          </a:xfrm>
          <a:prstGeom prst="rect">
            <a:avLst/>
          </a:prstGeom>
          <a:noFill/>
          <a:ln>
            <a:noFill/>
          </a:ln>
        </p:spPr>
      </p:pic>
      <p:pic>
        <p:nvPicPr>
          <p:cNvPr id="1178" name="Google Shape;1178;p81"/>
          <p:cNvPicPr preferRelativeResize="0"/>
          <p:nvPr/>
        </p:nvPicPr>
        <p:blipFill rotWithShape="1">
          <a:blip r:embed="rId5">
            <a:alphaModFix/>
          </a:blip>
          <a:srcRect/>
          <a:stretch/>
        </p:blipFill>
        <p:spPr>
          <a:xfrm>
            <a:off x="5333084" y="5709347"/>
            <a:ext cx="2738419" cy="2426854"/>
          </a:xfrm>
          <a:prstGeom prst="rect">
            <a:avLst/>
          </a:prstGeom>
          <a:noFill/>
          <a:ln>
            <a:noFill/>
          </a:ln>
        </p:spPr>
      </p:pic>
      <p:sp>
        <p:nvSpPr>
          <p:cNvPr id="1179" name="Google Shape;1179;p81"/>
          <p:cNvSpPr txBox="1"/>
          <p:nvPr/>
        </p:nvSpPr>
        <p:spPr>
          <a:xfrm>
            <a:off x="5788800" y="7088375"/>
            <a:ext cx="2282700" cy="783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Confidentiality</a:t>
            </a:r>
            <a:endParaRPr sz="2200" b="0" i="0" u="none" strike="noStrike" cap="none">
              <a:solidFill>
                <a:srgbClr val="3F3F3F"/>
              </a:solidFill>
              <a:latin typeface="Open Sans"/>
              <a:ea typeface="Open Sans"/>
              <a:cs typeface="Open Sans"/>
              <a:sym typeface="Open Sans"/>
            </a:endParaRPr>
          </a:p>
        </p:txBody>
      </p:sp>
      <p:sp>
        <p:nvSpPr>
          <p:cNvPr id="1180" name="Google Shape;1180;p81"/>
          <p:cNvSpPr txBox="1"/>
          <p:nvPr/>
        </p:nvSpPr>
        <p:spPr>
          <a:xfrm>
            <a:off x="7455218" y="5033247"/>
            <a:ext cx="1363500" cy="331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Integrity</a:t>
            </a:r>
            <a:endParaRPr sz="2200" b="0" i="0" u="none" strike="noStrike" cap="none">
              <a:solidFill>
                <a:srgbClr val="3F3F3F"/>
              </a:solidFill>
              <a:latin typeface="Open Sans"/>
              <a:ea typeface="Open Sans"/>
              <a:cs typeface="Open Sans"/>
              <a:sym typeface="Open Sans"/>
            </a:endParaRPr>
          </a:p>
        </p:txBody>
      </p:sp>
      <p:sp>
        <p:nvSpPr>
          <p:cNvPr id="1181" name="Google Shape;1181;p81"/>
          <p:cNvSpPr txBox="1"/>
          <p:nvPr/>
        </p:nvSpPr>
        <p:spPr>
          <a:xfrm>
            <a:off x="8434673" y="7088384"/>
            <a:ext cx="1665300" cy="4308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Availability</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g11e98ab201d_0_1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CIA Triad in Security</a:t>
            </a:r>
            <a:endParaRPr>
              <a:solidFill>
                <a:srgbClr val="3F3F3F"/>
              </a:solidFill>
            </a:endParaRPr>
          </a:p>
        </p:txBody>
      </p:sp>
      <p:sp>
        <p:nvSpPr>
          <p:cNvPr id="1187" name="Google Shape;1187;g11e98ab201d_0_160"/>
          <p:cNvSpPr/>
          <p:nvPr/>
        </p:nvSpPr>
        <p:spPr>
          <a:xfrm>
            <a:off x="5905500" y="816324"/>
            <a:ext cx="44628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8" name="Google Shape;1188;g11e98ab201d_0_160"/>
          <p:cNvSpPr/>
          <p:nvPr/>
        </p:nvSpPr>
        <p:spPr>
          <a:xfrm>
            <a:off x="1305050" y="1632275"/>
            <a:ext cx="14192700" cy="1128225"/>
          </a:xfrm>
          <a:prstGeom prst="roundRect">
            <a:avLst>
              <a:gd name="adj" fmla="val 16667"/>
            </a:avLst>
          </a:prstGeom>
          <a:solidFill>
            <a:schemeClr val="lt1"/>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33333"/>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Ensuring that data is unavailable to unauthorized parties, usually using encryption, IDs, and passwords</a:t>
            </a:r>
            <a:endParaRPr sz="2200" b="0" i="0" u="none" strike="noStrike" cap="none">
              <a:solidFill>
                <a:srgbClr val="3F3F3F"/>
              </a:solidFill>
              <a:latin typeface="Open Sans"/>
              <a:ea typeface="Open Sans"/>
              <a:cs typeface="Open Sans"/>
              <a:sym typeface="Open Sans"/>
            </a:endParaRPr>
          </a:p>
        </p:txBody>
      </p:sp>
      <p:sp>
        <p:nvSpPr>
          <p:cNvPr id="1189" name="Google Shape;1189;g11e98ab201d_0_160"/>
          <p:cNvSpPr/>
          <p:nvPr/>
        </p:nvSpPr>
        <p:spPr>
          <a:xfrm>
            <a:off x="1305050" y="3846025"/>
            <a:ext cx="14192700" cy="1267875"/>
          </a:xfrm>
          <a:prstGeom prst="roundRect">
            <a:avLst>
              <a:gd name="adj" fmla="val 16667"/>
            </a:avLst>
          </a:prstGeom>
          <a:solidFill>
            <a:schemeClr val="lt1"/>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33333"/>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Preventing unauthorized parties from altering information and systems and guaranteeing that the protected data is correct and reliable</a:t>
            </a:r>
            <a:endParaRPr sz="2200" b="0" i="0" u="none" strike="noStrike" cap="none">
              <a:solidFill>
                <a:srgbClr val="3F3F3F"/>
              </a:solidFill>
              <a:latin typeface="Open Sans"/>
              <a:ea typeface="Open Sans"/>
              <a:cs typeface="Open Sans"/>
              <a:sym typeface="Open Sans"/>
            </a:endParaRPr>
          </a:p>
        </p:txBody>
      </p:sp>
      <p:sp>
        <p:nvSpPr>
          <p:cNvPr id="1190" name="Google Shape;1190;g11e98ab201d_0_160"/>
          <p:cNvSpPr/>
          <p:nvPr/>
        </p:nvSpPr>
        <p:spPr>
          <a:xfrm>
            <a:off x="1305050" y="6403200"/>
            <a:ext cx="14192700" cy="1267875"/>
          </a:xfrm>
          <a:prstGeom prst="roundRect">
            <a:avLst>
              <a:gd name="adj" fmla="val 16667"/>
            </a:avLst>
          </a:prstGeom>
          <a:solidFill>
            <a:schemeClr val="lt1"/>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33333"/>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Ensuring that authorized persons have access to information when they need it, keeping them up to date on upgrades, and employing backups to prevent disruptions or data loss among other things</a:t>
            </a:r>
            <a:endParaRPr sz="1400" b="0" i="0" u="none" strike="noStrike" cap="none">
              <a:solidFill>
                <a:srgbClr val="3F3F3F"/>
              </a:solidFill>
              <a:latin typeface="Arial"/>
              <a:ea typeface="Arial"/>
              <a:cs typeface="Arial"/>
              <a:sym typeface="Arial"/>
            </a:endParaRPr>
          </a:p>
        </p:txBody>
      </p:sp>
      <p:sp>
        <p:nvSpPr>
          <p:cNvPr id="1191" name="Google Shape;1191;g11e98ab201d_0_160"/>
          <p:cNvSpPr/>
          <p:nvPr/>
        </p:nvSpPr>
        <p:spPr>
          <a:xfrm>
            <a:off x="1516650" y="1068225"/>
            <a:ext cx="2895000" cy="7590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Confidentiality:</a:t>
            </a:r>
            <a:endParaRPr sz="1400" b="0" i="0" u="none" strike="noStrike" cap="none">
              <a:solidFill>
                <a:srgbClr val="3F3F3F"/>
              </a:solidFill>
              <a:latin typeface="Arial"/>
              <a:ea typeface="Arial"/>
              <a:cs typeface="Arial"/>
              <a:sym typeface="Arial"/>
            </a:endParaRPr>
          </a:p>
        </p:txBody>
      </p:sp>
      <p:sp>
        <p:nvSpPr>
          <p:cNvPr id="1192" name="Google Shape;1192;g11e98ab201d_0_160"/>
          <p:cNvSpPr/>
          <p:nvPr/>
        </p:nvSpPr>
        <p:spPr>
          <a:xfrm>
            <a:off x="1516650" y="3290800"/>
            <a:ext cx="2895000" cy="7590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Integrity:</a:t>
            </a:r>
            <a:endParaRPr sz="1400" b="0" i="0" u="none" strike="noStrike" cap="none">
              <a:solidFill>
                <a:srgbClr val="3F3F3F"/>
              </a:solidFill>
              <a:latin typeface="Arial"/>
              <a:ea typeface="Arial"/>
              <a:cs typeface="Arial"/>
              <a:sym typeface="Arial"/>
            </a:endParaRPr>
          </a:p>
        </p:txBody>
      </p:sp>
      <p:sp>
        <p:nvSpPr>
          <p:cNvPr id="1193" name="Google Shape;1193;g11e98ab201d_0_160"/>
          <p:cNvSpPr/>
          <p:nvPr/>
        </p:nvSpPr>
        <p:spPr>
          <a:xfrm>
            <a:off x="1516650" y="5733175"/>
            <a:ext cx="2895000" cy="759000"/>
          </a:xfrm>
          <a:prstGeom prst="roundRect">
            <a:avLst>
              <a:gd name="adj" fmla="val 16667"/>
            </a:avLst>
          </a:prstGeom>
          <a:solidFill>
            <a:srgbClr val="F9DEC9"/>
          </a:solidFill>
          <a:ln w="9525"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3333"/>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Availability:</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198" name="Google Shape;1198;g11ea2f3a84f_1_1"/>
          <p:cNvPicPr preferRelativeResize="0"/>
          <p:nvPr/>
        </p:nvPicPr>
        <p:blipFill rotWithShape="1">
          <a:blip r:embed="rId3">
            <a:alphaModFix/>
          </a:blip>
          <a:srcRect/>
          <a:stretch/>
        </p:blipFill>
        <p:spPr>
          <a:xfrm>
            <a:off x="718944" y="2244665"/>
            <a:ext cx="457200" cy="457200"/>
          </a:xfrm>
          <a:prstGeom prst="rect">
            <a:avLst/>
          </a:prstGeom>
          <a:noFill/>
          <a:ln>
            <a:noFill/>
          </a:ln>
        </p:spPr>
      </p:pic>
      <p:pic>
        <p:nvPicPr>
          <p:cNvPr id="1199" name="Google Shape;1199;g11ea2f3a84f_1_1"/>
          <p:cNvPicPr preferRelativeResize="0"/>
          <p:nvPr/>
        </p:nvPicPr>
        <p:blipFill rotWithShape="1">
          <a:blip r:embed="rId3">
            <a:alphaModFix/>
          </a:blip>
          <a:srcRect/>
          <a:stretch/>
        </p:blipFill>
        <p:spPr>
          <a:xfrm>
            <a:off x="718943" y="3437362"/>
            <a:ext cx="457200" cy="457200"/>
          </a:xfrm>
          <a:prstGeom prst="rect">
            <a:avLst/>
          </a:prstGeom>
          <a:noFill/>
          <a:ln>
            <a:noFill/>
          </a:ln>
        </p:spPr>
      </p:pic>
      <p:pic>
        <p:nvPicPr>
          <p:cNvPr id="1200" name="Google Shape;1200;g11ea2f3a84f_1_1"/>
          <p:cNvPicPr preferRelativeResize="0"/>
          <p:nvPr/>
        </p:nvPicPr>
        <p:blipFill rotWithShape="1">
          <a:blip r:embed="rId3">
            <a:alphaModFix/>
          </a:blip>
          <a:srcRect/>
          <a:stretch/>
        </p:blipFill>
        <p:spPr>
          <a:xfrm>
            <a:off x="718942" y="4630059"/>
            <a:ext cx="457200" cy="457200"/>
          </a:xfrm>
          <a:prstGeom prst="rect">
            <a:avLst/>
          </a:prstGeom>
          <a:noFill/>
          <a:ln>
            <a:noFill/>
          </a:ln>
        </p:spPr>
      </p:pic>
      <p:pic>
        <p:nvPicPr>
          <p:cNvPr id="1201" name="Google Shape;1201;g11ea2f3a84f_1_1"/>
          <p:cNvPicPr preferRelativeResize="0"/>
          <p:nvPr/>
        </p:nvPicPr>
        <p:blipFill rotWithShape="1">
          <a:blip r:embed="rId3">
            <a:alphaModFix/>
          </a:blip>
          <a:srcRect/>
          <a:stretch/>
        </p:blipFill>
        <p:spPr>
          <a:xfrm>
            <a:off x="718941" y="5822757"/>
            <a:ext cx="457200" cy="457200"/>
          </a:xfrm>
          <a:prstGeom prst="rect">
            <a:avLst/>
          </a:prstGeom>
          <a:noFill/>
          <a:ln>
            <a:noFill/>
          </a:ln>
        </p:spPr>
      </p:pic>
      <p:sp>
        <p:nvSpPr>
          <p:cNvPr id="1202" name="Google Shape;1202;g11ea2f3a84f_1_1"/>
          <p:cNvSpPr txBox="1">
            <a:spLocks noGrp="1"/>
          </p:cNvSpPr>
          <p:nvPr>
            <p:ph type="body" idx="1"/>
          </p:nvPr>
        </p:nvSpPr>
        <p:spPr>
          <a:xfrm>
            <a:off x="1457925" y="2215950"/>
            <a:ext cx="9601800" cy="655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latin typeface="Open Sans"/>
                <a:ea typeface="Open Sans"/>
                <a:cs typeface="Open Sans"/>
                <a:sym typeface="Open Sans"/>
              </a:rPr>
              <a:t>Computer Fundamentals has three main aspects: Input, Output, and Computer Memory.</a:t>
            </a:r>
            <a:endParaRPr>
              <a:latin typeface="Open Sans"/>
              <a:ea typeface="Open Sans"/>
              <a:cs typeface="Open Sans"/>
              <a:sym typeface="Open Sans"/>
            </a:endParaRPr>
          </a:p>
        </p:txBody>
      </p:sp>
      <p:sp>
        <p:nvSpPr>
          <p:cNvPr id="1203" name="Google Shape;1203;g11ea2f3a84f_1_1"/>
          <p:cNvSpPr txBox="1">
            <a:spLocks noGrp="1"/>
          </p:cNvSpPr>
          <p:nvPr>
            <p:ph type="body" idx="2"/>
          </p:nvPr>
        </p:nvSpPr>
        <p:spPr>
          <a:xfrm>
            <a:off x="1457925" y="3374750"/>
            <a:ext cx="9288300" cy="7908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chemeClr val="dk1"/>
              </a:buClr>
              <a:buSzPts val="2800"/>
              <a:buFont typeface="Arial"/>
              <a:buNone/>
            </a:pPr>
            <a:r>
              <a:rPr lang="en-US">
                <a:solidFill>
                  <a:srgbClr val="3F3F3F"/>
                </a:solidFill>
              </a:rPr>
              <a:t>An Operating System is a unit of system software that manages a computer's resources, such as hardware and software. </a:t>
            </a:r>
            <a:endParaRPr>
              <a:solidFill>
                <a:srgbClr val="3F3F3F"/>
              </a:solidFill>
            </a:endParaRPr>
          </a:p>
          <a:p>
            <a:pPr marL="0" lvl="0" indent="0" algn="l" rtl="0">
              <a:lnSpc>
                <a:spcPct val="90000"/>
              </a:lnSpc>
              <a:spcBef>
                <a:spcPts val="1000"/>
              </a:spcBef>
              <a:spcAft>
                <a:spcPts val="0"/>
              </a:spcAft>
              <a:buSzPts val="2800"/>
              <a:buNone/>
            </a:pPr>
            <a:endParaRPr/>
          </a:p>
        </p:txBody>
      </p:sp>
      <p:sp>
        <p:nvSpPr>
          <p:cNvPr id="1204" name="Google Shape;1204;g11ea2f3a84f_1_1"/>
          <p:cNvSpPr txBox="1">
            <a:spLocks noGrp="1"/>
          </p:cNvSpPr>
          <p:nvPr>
            <p:ph type="body" idx="3"/>
          </p:nvPr>
        </p:nvSpPr>
        <p:spPr>
          <a:xfrm>
            <a:off x="1457925" y="4669150"/>
            <a:ext cx="9030300" cy="790800"/>
          </a:xfrm>
          <a:prstGeom prst="rect">
            <a:avLst/>
          </a:prstGeom>
          <a:noFill/>
          <a:ln>
            <a:noFill/>
          </a:ln>
        </p:spPr>
        <p:txBody>
          <a:bodyPr spcFirstLastPara="1" wrap="square" lIns="91425" tIns="0" rIns="91425" bIns="0" anchor="t" anchorCtr="0">
            <a:noAutofit/>
          </a:bodyPr>
          <a:lstStyle/>
          <a:p>
            <a:pPr marL="0" lvl="0" indent="0" algn="just" rtl="0">
              <a:lnSpc>
                <a:spcPct val="115000"/>
              </a:lnSpc>
              <a:spcBef>
                <a:spcPts val="1000"/>
              </a:spcBef>
              <a:spcAft>
                <a:spcPts val="0"/>
              </a:spcAft>
              <a:buSzPts val="2800"/>
              <a:buNone/>
            </a:pPr>
            <a:r>
              <a:rPr lang="en-US">
                <a:solidFill>
                  <a:srgbClr val="3F3F3F"/>
                </a:solidFill>
              </a:rPr>
              <a:t>A computer network is a group of devices connected </a:t>
            </a:r>
            <a:r>
              <a:rPr lang="en-US"/>
              <a:t>to</a:t>
            </a:r>
            <a:r>
              <a:rPr lang="en-US">
                <a:solidFill>
                  <a:srgbClr val="3F3F3F"/>
                </a:solidFill>
              </a:rPr>
              <a:t> each other.</a:t>
            </a:r>
            <a:endParaRPr/>
          </a:p>
        </p:txBody>
      </p:sp>
      <p:sp>
        <p:nvSpPr>
          <p:cNvPr id="1205" name="Google Shape;1205;g11ea2f3a84f_1_1"/>
          <p:cNvSpPr txBox="1">
            <a:spLocks noGrp="1"/>
          </p:cNvSpPr>
          <p:nvPr>
            <p:ph type="body" idx="4"/>
          </p:nvPr>
        </p:nvSpPr>
        <p:spPr>
          <a:xfrm>
            <a:off x="1457925" y="5721450"/>
            <a:ext cx="8735400" cy="7908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1100"/>
              <a:buNone/>
            </a:pPr>
            <a:r>
              <a:rPr lang="en-US"/>
              <a:t>Computer security allows a user to use the computer while keeping it safe from threats.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i="0">
                <a:solidFill>
                  <a:srgbClr val="3F3F3F"/>
                </a:solidFill>
              </a:rPr>
              <a:t>Which of the following is not considered hardware?</a:t>
            </a:r>
            <a:endParaRPr>
              <a:solidFill>
                <a:srgbClr val="3F3F3F"/>
              </a:solidFill>
            </a:endParaRPr>
          </a:p>
        </p:txBody>
      </p:sp>
      <p:sp>
        <p:nvSpPr>
          <p:cNvPr id="1215" name="Google Shape;1215;p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Operating System</a:t>
            </a:r>
            <a:endParaRPr/>
          </a:p>
        </p:txBody>
      </p:sp>
      <p:sp>
        <p:nvSpPr>
          <p:cNvPr id="1216" name="Google Shape;1216;p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CPU</a:t>
            </a:r>
            <a:endParaRPr/>
          </a:p>
        </p:txBody>
      </p:sp>
      <p:sp>
        <p:nvSpPr>
          <p:cNvPr id="1217" name="Google Shape;1217;p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Keyboard</a:t>
            </a:r>
            <a:endParaRPr/>
          </a:p>
        </p:txBody>
      </p:sp>
      <p:sp>
        <p:nvSpPr>
          <p:cNvPr id="1218" name="Google Shape;1218;p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Hard Disk</a:t>
            </a:r>
            <a:endParaRPr/>
          </a:p>
        </p:txBody>
      </p:sp>
      <p:sp>
        <p:nvSpPr>
          <p:cNvPr id="1219" name="Google Shape;1219;p1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1</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sz="2200" i="0">
                <a:solidFill>
                  <a:srgbClr val="3F3F3F"/>
                </a:solidFill>
              </a:rPr>
              <a:t>The operating system (OS) is a software that acts as an interface between a computer and a user.</a:t>
            </a:r>
            <a:endParaRPr sz="2200">
              <a:solidFill>
                <a:srgbClr val="3F3F3F"/>
              </a:solidFill>
            </a:endParaRPr>
          </a:p>
        </p:txBody>
      </p:sp>
      <p:sp>
        <p:nvSpPr>
          <p:cNvPr id="1225" name="Google Shape;1225;p11"/>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solidFill>
                  <a:srgbClr val="0284EF"/>
                </a:solidFill>
                <a:latin typeface="Cambria"/>
                <a:ea typeface="Cambria"/>
                <a:cs typeface="Cambria"/>
                <a:sym typeface="Cambria"/>
              </a:rPr>
              <a:t>A</a:t>
            </a:r>
            <a:endParaRPr>
              <a:solidFill>
                <a:srgbClr val="0284EF"/>
              </a:solidFill>
              <a:latin typeface="Cambria"/>
              <a:ea typeface="Cambria"/>
              <a:cs typeface="Cambria"/>
              <a:sym typeface="Cambria"/>
            </a:endParaRPr>
          </a:p>
        </p:txBody>
      </p:sp>
      <p:sp>
        <p:nvSpPr>
          <p:cNvPr id="1226" name="Google Shape;1226;p11"/>
          <p:cNvSpPr txBo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Which of the following is not considered hardware?</a:t>
            </a:r>
            <a:endParaRPr sz="2200" b="1" i="0" u="none" strike="noStrike" cap="none">
              <a:solidFill>
                <a:srgbClr val="3F3F3F"/>
              </a:solidFill>
              <a:latin typeface="Open Sans"/>
              <a:ea typeface="Open Sans"/>
              <a:cs typeface="Open Sans"/>
              <a:sym typeface="Open Sans"/>
            </a:endParaRPr>
          </a:p>
        </p:txBody>
      </p:sp>
      <p:sp>
        <p:nvSpPr>
          <p:cNvPr id="1227" name="Google Shape;1227;p11"/>
          <p:cNvSpPr txBox="1"/>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Operating System</a:t>
            </a:r>
            <a:endParaRPr sz="2000" b="0" i="0" u="none" strike="noStrike" cap="none">
              <a:solidFill>
                <a:srgbClr val="3F3F3F"/>
              </a:solidFill>
              <a:latin typeface="Open Sans"/>
              <a:ea typeface="Open Sans"/>
              <a:cs typeface="Open Sans"/>
              <a:sym typeface="Open Sans"/>
            </a:endParaRPr>
          </a:p>
        </p:txBody>
      </p:sp>
      <p:sp>
        <p:nvSpPr>
          <p:cNvPr id="1228" name="Google Shape;1228;p11"/>
          <p:cNvSpPr txBox="1"/>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CPU</a:t>
            </a:r>
            <a:endParaRPr sz="2000" b="1" i="0" u="none" strike="noStrike" cap="none">
              <a:solidFill>
                <a:srgbClr val="024F93"/>
              </a:solidFill>
              <a:latin typeface="Open Sans"/>
              <a:ea typeface="Open Sans"/>
              <a:cs typeface="Open Sans"/>
              <a:sym typeface="Open Sans"/>
            </a:endParaRPr>
          </a:p>
        </p:txBody>
      </p:sp>
      <p:sp>
        <p:nvSpPr>
          <p:cNvPr id="1229" name="Google Shape;1229;p11"/>
          <p:cNvSpPr txBox="1"/>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Keyboard</a:t>
            </a:r>
            <a:endParaRPr sz="2000" b="0" i="0" u="none" strike="noStrike" cap="none">
              <a:solidFill>
                <a:srgbClr val="3F3F3F"/>
              </a:solidFill>
              <a:latin typeface="Open Sans"/>
              <a:ea typeface="Open Sans"/>
              <a:cs typeface="Open Sans"/>
              <a:sym typeface="Open Sans"/>
            </a:endParaRPr>
          </a:p>
        </p:txBody>
      </p:sp>
      <p:sp>
        <p:nvSpPr>
          <p:cNvPr id="1230" name="Google Shape;1230;p11"/>
          <p:cNvSpPr txBox="1"/>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Hard Disk</a:t>
            </a:r>
            <a:endParaRPr sz="2000" b="0" i="0" u="none" strike="noStrike" cap="none">
              <a:solidFill>
                <a:srgbClr val="3F3F3F"/>
              </a:solidFill>
              <a:latin typeface="Open Sans"/>
              <a:ea typeface="Open Sans"/>
              <a:cs typeface="Open Sans"/>
              <a:sym typeface="Open Sans"/>
            </a:endParaRPr>
          </a:p>
        </p:txBody>
      </p:sp>
      <p:sp>
        <p:nvSpPr>
          <p:cNvPr id="1231" name="Google Shape;1231;p1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8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i="0">
                <a:solidFill>
                  <a:srgbClr val="3F3F3F"/>
                </a:solidFill>
              </a:rPr>
              <a:t>What is five main components of a computer system?</a:t>
            </a:r>
            <a:endParaRPr>
              <a:solidFill>
                <a:srgbClr val="3F3F3F"/>
              </a:solidFill>
            </a:endParaRPr>
          </a:p>
        </p:txBody>
      </p:sp>
      <p:sp>
        <p:nvSpPr>
          <p:cNvPr id="1237" name="Google Shape;1237;p8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228600" lvl="0" indent="0" algn="l" rtl="0">
              <a:lnSpc>
                <a:spcPct val="90000"/>
              </a:lnSpc>
              <a:spcBef>
                <a:spcPts val="1000"/>
              </a:spcBef>
              <a:spcAft>
                <a:spcPts val="0"/>
              </a:spcAft>
              <a:buSzPts val="2800"/>
              <a:buNone/>
            </a:pPr>
            <a:r>
              <a:rPr lang="en-US" i="0">
                <a:solidFill>
                  <a:srgbClr val="3F3F3F"/>
                </a:solidFill>
              </a:rPr>
              <a:t>CPU, CD-ROM, Mouse, Keyboard, and Sound card</a:t>
            </a:r>
            <a:endParaRPr>
              <a:solidFill>
                <a:srgbClr val="3F3F3F"/>
              </a:solidFill>
            </a:endParaRPr>
          </a:p>
        </p:txBody>
      </p:sp>
      <p:sp>
        <p:nvSpPr>
          <p:cNvPr id="1238" name="Google Shape;1238;p8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228600" lvl="0" indent="0" algn="l" rtl="0">
              <a:lnSpc>
                <a:spcPct val="90000"/>
              </a:lnSpc>
              <a:spcBef>
                <a:spcPts val="1000"/>
              </a:spcBef>
              <a:spcAft>
                <a:spcPts val="0"/>
              </a:spcAft>
              <a:buSzPts val="2800"/>
              <a:buNone/>
            </a:pPr>
            <a:r>
              <a:rPr lang="en-US" i="0">
                <a:solidFill>
                  <a:srgbClr val="3F3F3F"/>
                </a:solidFill>
              </a:rPr>
              <a:t>Memory, Video card, Monitor, Software, and Hardware</a:t>
            </a:r>
            <a:endParaRPr>
              <a:solidFill>
                <a:srgbClr val="3F3F3F"/>
              </a:solidFill>
            </a:endParaRPr>
          </a:p>
        </p:txBody>
      </p:sp>
      <p:sp>
        <p:nvSpPr>
          <p:cNvPr id="1239" name="Google Shape;1239;p8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228600" lvl="0" indent="0" algn="l" rtl="0">
              <a:lnSpc>
                <a:spcPct val="90000"/>
              </a:lnSpc>
              <a:spcBef>
                <a:spcPts val="1000"/>
              </a:spcBef>
              <a:spcAft>
                <a:spcPts val="0"/>
              </a:spcAft>
              <a:buSzPts val="2800"/>
              <a:buNone/>
            </a:pPr>
            <a:r>
              <a:rPr lang="en-US" i="0">
                <a:solidFill>
                  <a:srgbClr val="3F3F3F"/>
                </a:solidFill>
              </a:rPr>
              <a:t>Modem, Keyboard, Word Processor, Printer, and Screen</a:t>
            </a:r>
            <a:endParaRPr>
              <a:solidFill>
                <a:srgbClr val="3F3F3F"/>
              </a:solidFill>
            </a:endParaRPr>
          </a:p>
        </p:txBody>
      </p:sp>
      <p:sp>
        <p:nvSpPr>
          <p:cNvPr id="1240" name="Google Shape;1240;p8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228600" lvl="0" indent="0" algn="l" rtl="0">
              <a:lnSpc>
                <a:spcPct val="90000"/>
              </a:lnSpc>
              <a:spcBef>
                <a:spcPts val="1000"/>
              </a:spcBef>
              <a:spcAft>
                <a:spcPts val="0"/>
              </a:spcAft>
              <a:buSzPts val="2800"/>
              <a:buNone/>
            </a:pPr>
            <a:r>
              <a:rPr lang="en-US">
                <a:solidFill>
                  <a:srgbClr val="3F3F3F"/>
                </a:solidFill>
              </a:rPr>
              <a:t>None of the above</a:t>
            </a:r>
            <a:endParaRPr>
              <a:solidFill>
                <a:srgbClr val="3F3F3F"/>
              </a:solidFill>
            </a:endParaRPr>
          </a:p>
        </p:txBody>
      </p:sp>
      <p:sp>
        <p:nvSpPr>
          <p:cNvPr id="1241" name="Google Shape;1241;p8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2</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8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sz="2200" i="0">
                <a:solidFill>
                  <a:srgbClr val="212529"/>
                </a:solidFill>
              </a:rPr>
              <a:t>The five components are Motherboard, CPU, GPU, SSD, and RAM.</a:t>
            </a:r>
            <a:endParaRPr sz="2200"/>
          </a:p>
        </p:txBody>
      </p:sp>
      <p:sp>
        <p:nvSpPr>
          <p:cNvPr id="1247" name="Google Shape;1247;p8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latin typeface="Cambria"/>
                <a:ea typeface="Cambria"/>
                <a:cs typeface="Cambria"/>
                <a:sym typeface="Cambria"/>
              </a:rPr>
              <a:t>D</a:t>
            </a:r>
            <a:endParaRPr>
              <a:latin typeface="Cambria"/>
              <a:ea typeface="Cambria"/>
              <a:cs typeface="Cambria"/>
              <a:sym typeface="Cambria"/>
            </a:endParaRPr>
          </a:p>
        </p:txBody>
      </p:sp>
      <p:sp>
        <p:nvSpPr>
          <p:cNvPr id="1248" name="Google Shape;1248;p83"/>
          <p:cNvSpPr txBo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000000"/>
                </a:solidFill>
                <a:latin typeface="Open Sans"/>
                <a:ea typeface="Open Sans"/>
                <a:cs typeface="Open Sans"/>
                <a:sym typeface="Open Sans"/>
              </a:rPr>
              <a:t>What is five main components of a computer system?</a:t>
            </a:r>
            <a:endParaRPr sz="2200" b="1" i="0" u="none" strike="noStrike" cap="none">
              <a:solidFill>
                <a:srgbClr val="3F3F3F"/>
              </a:solidFill>
              <a:latin typeface="Open Sans"/>
              <a:ea typeface="Open Sans"/>
              <a:cs typeface="Open Sans"/>
              <a:sym typeface="Open Sans"/>
            </a:endParaRPr>
          </a:p>
        </p:txBody>
      </p:sp>
      <p:sp>
        <p:nvSpPr>
          <p:cNvPr id="1249" name="Google Shape;1249;p83"/>
          <p:cNvSpPr txBox="1"/>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22860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000000"/>
                </a:solidFill>
                <a:latin typeface="Open Sans"/>
                <a:ea typeface="Open Sans"/>
                <a:cs typeface="Open Sans"/>
                <a:sym typeface="Open Sans"/>
              </a:rPr>
              <a:t>CPU, CD-ROM, Mouse, Keyboard, and Sound card</a:t>
            </a:r>
            <a:endParaRPr sz="2000" b="0" i="0" u="none" strike="noStrike" cap="none">
              <a:solidFill>
                <a:srgbClr val="000000"/>
              </a:solidFill>
              <a:latin typeface="Open Sans"/>
              <a:ea typeface="Open Sans"/>
              <a:cs typeface="Open Sans"/>
              <a:sym typeface="Open Sans"/>
            </a:endParaRPr>
          </a:p>
        </p:txBody>
      </p:sp>
      <p:sp>
        <p:nvSpPr>
          <p:cNvPr id="1250" name="Google Shape;1250;p83"/>
          <p:cNvSpPr txBox="1"/>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22860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000000"/>
                </a:solidFill>
                <a:latin typeface="Open Sans"/>
                <a:ea typeface="Open Sans"/>
                <a:cs typeface="Open Sans"/>
                <a:sym typeface="Open Sans"/>
              </a:rPr>
              <a:t>Memory, Video card, Monitor, Software, and Hardware</a:t>
            </a:r>
            <a:endParaRPr sz="2000" b="0" i="0" u="none" strike="noStrike" cap="none">
              <a:solidFill>
                <a:srgbClr val="000000"/>
              </a:solidFill>
              <a:latin typeface="Open Sans"/>
              <a:ea typeface="Open Sans"/>
              <a:cs typeface="Open Sans"/>
              <a:sym typeface="Open Sans"/>
            </a:endParaRPr>
          </a:p>
        </p:txBody>
      </p:sp>
      <p:sp>
        <p:nvSpPr>
          <p:cNvPr id="1251" name="Google Shape;1251;p83"/>
          <p:cNvSpPr txBox="1"/>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22860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000000"/>
                </a:solidFill>
                <a:latin typeface="Open Sans"/>
                <a:ea typeface="Open Sans"/>
                <a:cs typeface="Open Sans"/>
                <a:sym typeface="Open Sans"/>
              </a:rPr>
              <a:t>Modem, Keyboard, Word Processor, Printer, and Screen</a:t>
            </a:r>
            <a:endParaRPr sz="2000" b="0" i="0" u="none" strike="noStrike" cap="none">
              <a:solidFill>
                <a:srgbClr val="000000"/>
              </a:solidFill>
              <a:latin typeface="Open Sans"/>
              <a:ea typeface="Open Sans"/>
              <a:cs typeface="Open Sans"/>
              <a:sym typeface="Open Sans"/>
            </a:endParaRPr>
          </a:p>
        </p:txBody>
      </p:sp>
      <p:sp>
        <p:nvSpPr>
          <p:cNvPr id="1252" name="Google Shape;1252;p83"/>
          <p:cNvSpPr txBox="1"/>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22860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000000"/>
                </a:solidFill>
                <a:latin typeface="Open Sans"/>
                <a:ea typeface="Open Sans"/>
                <a:cs typeface="Open Sans"/>
                <a:sym typeface="Open Sans"/>
              </a:rPr>
              <a:t>None of the above</a:t>
            </a:r>
            <a:endParaRPr sz="2000" b="0" i="0" u="none" strike="noStrike" cap="none">
              <a:solidFill>
                <a:srgbClr val="000000"/>
              </a:solidFill>
              <a:latin typeface="Open Sans"/>
              <a:ea typeface="Open Sans"/>
              <a:cs typeface="Open Sans"/>
              <a:sym typeface="Open Sans"/>
            </a:endParaRPr>
          </a:p>
        </p:txBody>
      </p:sp>
      <p:sp>
        <p:nvSpPr>
          <p:cNvPr id="1253" name="Google Shape;1253;p8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Computer Components</a:t>
            </a:r>
            <a:endParaRPr>
              <a:solidFill>
                <a:srgbClr val="3F3F3F"/>
              </a:solidFill>
            </a:endParaRPr>
          </a:p>
        </p:txBody>
      </p:sp>
      <p:pic>
        <p:nvPicPr>
          <p:cNvPr id="476" name="Google Shape;476;p16"/>
          <p:cNvPicPr preferRelativeResize="0"/>
          <p:nvPr/>
        </p:nvPicPr>
        <p:blipFill rotWithShape="1">
          <a:blip r:embed="rId3">
            <a:alphaModFix/>
          </a:blip>
          <a:srcRect/>
          <a:stretch/>
        </p:blipFill>
        <p:spPr>
          <a:xfrm>
            <a:off x="2047688" y="2380500"/>
            <a:ext cx="1890525" cy="1890525"/>
          </a:xfrm>
          <a:prstGeom prst="rect">
            <a:avLst/>
          </a:prstGeom>
          <a:noFill/>
          <a:ln>
            <a:noFill/>
          </a:ln>
        </p:spPr>
      </p:pic>
      <p:pic>
        <p:nvPicPr>
          <p:cNvPr id="477" name="Google Shape;477;p16"/>
          <p:cNvPicPr preferRelativeResize="0"/>
          <p:nvPr/>
        </p:nvPicPr>
        <p:blipFill rotWithShape="1">
          <a:blip r:embed="rId4">
            <a:alphaModFix/>
          </a:blip>
          <a:srcRect/>
          <a:stretch/>
        </p:blipFill>
        <p:spPr>
          <a:xfrm>
            <a:off x="6786400" y="2722988"/>
            <a:ext cx="1627900" cy="1627900"/>
          </a:xfrm>
          <a:prstGeom prst="rect">
            <a:avLst/>
          </a:prstGeom>
          <a:noFill/>
          <a:ln>
            <a:noFill/>
          </a:ln>
        </p:spPr>
      </p:pic>
      <p:pic>
        <p:nvPicPr>
          <p:cNvPr id="478" name="Google Shape;478;p16"/>
          <p:cNvPicPr preferRelativeResize="0"/>
          <p:nvPr/>
        </p:nvPicPr>
        <p:blipFill rotWithShape="1">
          <a:blip r:embed="rId5">
            <a:alphaModFix/>
          </a:blip>
          <a:srcRect/>
          <a:stretch/>
        </p:blipFill>
        <p:spPr>
          <a:xfrm>
            <a:off x="11758900" y="2380488"/>
            <a:ext cx="1890525" cy="1890525"/>
          </a:xfrm>
          <a:prstGeom prst="rect">
            <a:avLst/>
          </a:prstGeom>
          <a:noFill/>
          <a:ln>
            <a:noFill/>
          </a:ln>
        </p:spPr>
      </p:pic>
      <p:pic>
        <p:nvPicPr>
          <p:cNvPr id="479" name="Google Shape;479;p16"/>
          <p:cNvPicPr preferRelativeResize="0"/>
          <p:nvPr/>
        </p:nvPicPr>
        <p:blipFill rotWithShape="1">
          <a:blip r:embed="rId6">
            <a:alphaModFix/>
          </a:blip>
          <a:srcRect/>
          <a:stretch/>
        </p:blipFill>
        <p:spPr>
          <a:xfrm rot="5400000">
            <a:off x="9611862" y="5617450"/>
            <a:ext cx="1825676" cy="1825676"/>
          </a:xfrm>
          <a:prstGeom prst="rect">
            <a:avLst/>
          </a:prstGeom>
          <a:noFill/>
          <a:ln>
            <a:noFill/>
          </a:ln>
        </p:spPr>
      </p:pic>
      <p:sp>
        <p:nvSpPr>
          <p:cNvPr id="480" name="Google Shape;480;p16"/>
          <p:cNvSpPr txBox="1"/>
          <p:nvPr/>
        </p:nvSpPr>
        <p:spPr>
          <a:xfrm>
            <a:off x="1641463" y="4348788"/>
            <a:ext cx="27030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Motherboard</a:t>
            </a:r>
            <a:endParaRPr sz="1400" b="0" i="0" u="none" strike="noStrike" cap="none">
              <a:solidFill>
                <a:srgbClr val="3F3F3F"/>
              </a:solidFill>
              <a:latin typeface="Calibri"/>
              <a:ea typeface="Calibri"/>
              <a:cs typeface="Calibri"/>
              <a:sym typeface="Calibri"/>
            </a:endParaRPr>
          </a:p>
        </p:txBody>
      </p:sp>
      <p:sp>
        <p:nvSpPr>
          <p:cNvPr id="481" name="Google Shape;481;p16"/>
          <p:cNvSpPr txBox="1"/>
          <p:nvPr/>
        </p:nvSpPr>
        <p:spPr>
          <a:xfrm>
            <a:off x="5977075" y="4441725"/>
            <a:ext cx="4238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Central Processing Unit (CPU)</a:t>
            </a:r>
            <a:endParaRPr sz="2200" b="0" i="0" u="none" strike="noStrike" cap="none">
              <a:solidFill>
                <a:srgbClr val="3F3F3F"/>
              </a:solidFill>
              <a:latin typeface="Open Sans"/>
              <a:ea typeface="Open Sans"/>
              <a:cs typeface="Open Sans"/>
              <a:sym typeface="Open Sans"/>
            </a:endParaRPr>
          </a:p>
        </p:txBody>
      </p:sp>
      <p:sp>
        <p:nvSpPr>
          <p:cNvPr id="482" name="Google Shape;482;p16"/>
          <p:cNvSpPr txBox="1"/>
          <p:nvPr/>
        </p:nvSpPr>
        <p:spPr>
          <a:xfrm>
            <a:off x="10793750" y="4441725"/>
            <a:ext cx="4755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Graphics Processing Unit (GPU)</a:t>
            </a:r>
            <a:endParaRPr sz="1400" b="0" i="0" u="none" strike="noStrike" cap="none">
              <a:solidFill>
                <a:srgbClr val="3F3F3F"/>
              </a:solidFill>
              <a:latin typeface="Arial"/>
              <a:ea typeface="Arial"/>
              <a:cs typeface="Arial"/>
              <a:sym typeface="Arial"/>
            </a:endParaRPr>
          </a:p>
        </p:txBody>
      </p:sp>
      <p:sp>
        <p:nvSpPr>
          <p:cNvPr id="483" name="Google Shape;483;p16"/>
          <p:cNvSpPr txBox="1"/>
          <p:nvPr/>
        </p:nvSpPr>
        <p:spPr>
          <a:xfrm>
            <a:off x="8745988" y="7683575"/>
            <a:ext cx="4491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Random Access Memory (RAM)</a:t>
            </a:r>
            <a:endParaRPr sz="1400" b="0" i="0" u="none" strike="noStrike" cap="none">
              <a:solidFill>
                <a:srgbClr val="3F3F3F"/>
              </a:solidFill>
              <a:latin typeface="Arial"/>
              <a:ea typeface="Arial"/>
              <a:cs typeface="Arial"/>
              <a:sym typeface="Arial"/>
            </a:endParaRPr>
          </a:p>
        </p:txBody>
      </p:sp>
      <p:pic>
        <p:nvPicPr>
          <p:cNvPr id="484" name="Google Shape;484;p16"/>
          <p:cNvPicPr preferRelativeResize="0"/>
          <p:nvPr/>
        </p:nvPicPr>
        <p:blipFill rotWithShape="1">
          <a:blip r:embed="rId7">
            <a:alphaModFix/>
          </a:blip>
          <a:srcRect/>
          <a:stretch/>
        </p:blipFill>
        <p:spPr>
          <a:xfrm>
            <a:off x="3226449" y="5208601"/>
            <a:ext cx="2203950" cy="2203972"/>
          </a:xfrm>
          <a:prstGeom prst="rect">
            <a:avLst/>
          </a:prstGeom>
          <a:noFill/>
          <a:ln>
            <a:noFill/>
          </a:ln>
        </p:spPr>
      </p:pic>
      <p:sp>
        <p:nvSpPr>
          <p:cNvPr id="485" name="Google Shape;485;p16"/>
          <p:cNvSpPr txBox="1"/>
          <p:nvPr/>
        </p:nvSpPr>
        <p:spPr>
          <a:xfrm>
            <a:off x="2586563" y="7578000"/>
            <a:ext cx="3499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Solid State Drive (SSD) </a:t>
            </a:r>
            <a:endParaRPr sz="1400" b="0" i="0" u="none" strike="noStrike" cap="none">
              <a:solidFill>
                <a:srgbClr val="3F3F3F"/>
              </a:solidFill>
              <a:latin typeface="Arial"/>
              <a:ea typeface="Arial"/>
              <a:cs typeface="Arial"/>
              <a:sym typeface="Arial"/>
            </a:endParaRPr>
          </a:p>
        </p:txBody>
      </p:sp>
      <p:sp>
        <p:nvSpPr>
          <p:cNvPr id="486" name="Google Shape;486;p16"/>
          <p:cNvSpPr txBox="1"/>
          <p:nvPr/>
        </p:nvSpPr>
        <p:spPr>
          <a:xfrm>
            <a:off x="2471375" y="1342100"/>
            <a:ext cx="12096300" cy="523200"/>
          </a:xfrm>
          <a:prstGeom prst="rect">
            <a:avLst/>
          </a:prstGeom>
          <a:noFill/>
          <a:ln>
            <a:noFill/>
          </a:ln>
        </p:spPr>
        <p:txBody>
          <a:bodyPr spcFirstLastPara="1" wrap="square" lIns="91425" tIns="91425" rIns="91425" bIns="91425" anchor="t" anchorCtr="0">
            <a:spAutoFit/>
          </a:bodyPr>
          <a:lstStyle/>
          <a:p>
            <a:pPr marL="457200" marR="0" lvl="0" indent="0" algn="l" rtl="0">
              <a:lnSpc>
                <a:spcPct val="142857"/>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five main components that make up a typical, present-day computer include:</a:t>
            </a:r>
            <a:endParaRPr sz="2200" b="0" i="0" u="none" strike="noStrike" cap="none">
              <a:solidFill>
                <a:srgbClr val="3F3F3F"/>
              </a:solidFill>
              <a:latin typeface="Calibri"/>
              <a:ea typeface="Calibri"/>
              <a:cs typeface="Calibri"/>
              <a:sym typeface="Calibri"/>
            </a:endParaRPr>
          </a:p>
        </p:txBody>
      </p:sp>
      <p:sp>
        <p:nvSpPr>
          <p:cNvPr id="487" name="Google Shape;487;p16"/>
          <p:cNvSpPr/>
          <p:nvPr/>
        </p:nvSpPr>
        <p:spPr>
          <a:xfrm>
            <a:off x="5549900" y="816324"/>
            <a:ext cx="5153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8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solidFill>
                  <a:srgbClr val="3A3A3A"/>
                </a:solidFill>
              </a:rPr>
              <a:t>Which is a</a:t>
            </a:r>
            <a:r>
              <a:rPr lang="en-US" i="0">
                <a:solidFill>
                  <a:srgbClr val="3A3A3A"/>
                </a:solidFill>
              </a:rPr>
              <a:t> term that refers to the way in which the nodes of a network are linked together?</a:t>
            </a:r>
            <a:endParaRPr/>
          </a:p>
        </p:txBody>
      </p:sp>
      <p:sp>
        <p:nvSpPr>
          <p:cNvPr id="1259" name="Google Shape;1259;p8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a:t>Network</a:t>
            </a:r>
            <a:endParaRPr/>
          </a:p>
        </p:txBody>
      </p:sp>
      <p:sp>
        <p:nvSpPr>
          <p:cNvPr id="1260" name="Google Shape;1260;p8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Topology</a:t>
            </a:r>
            <a:endParaRPr/>
          </a:p>
        </p:txBody>
      </p:sp>
      <p:sp>
        <p:nvSpPr>
          <p:cNvPr id="1261" name="Google Shape;1261;p8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Connection</a:t>
            </a:r>
            <a:endParaRPr/>
          </a:p>
        </p:txBody>
      </p:sp>
      <p:sp>
        <p:nvSpPr>
          <p:cNvPr id="1262" name="Google Shape;1262;p8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Interconnectivity</a:t>
            </a:r>
            <a:endParaRPr/>
          </a:p>
        </p:txBody>
      </p:sp>
      <p:sp>
        <p:nvSpPr>
          <p:cNvPr id="1263" name="Google Shape;1263;p8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3</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sz="2200" i="0">
                <a:solidFill>
                  <a:srgbClr val="3A3A3A"/>
                </a:solidFill>
              </a:rPr>
              <a:t>Topology is a term that refers to the way in which the nodes are connected in a</a:t>
            </a:r>
            <a:r>
              <a:rPr lang="en-US" sz="2200">
                <a:solidFill>
                  <a:srgbClr val="3A3A3A"/>
                </a:solidFill>
              </a:rPr>
              <a:t> network</a:t>
            </a:r>
            <a:r>
              <a:rPr lang="en-US" sz="2200" i="0">
                <a:solidFill>
                  <a:srgbClr val="3A3A3A"/>
                </a:solidFill>
              </a:rPr>
              <a:t>. </a:t>
            </a:r>
            <a:endParaRPr sz="2200"/>
          </a:p>
        </p:txBody>
      </p:sp>
      <p:sp>
        <p:nvSpPr>
          <p:cNvPr id="1269" name="Google Shape;1269;p85"/>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latin typeface="Cambria"/>
                <a:ea typeface="Cambria"/>
                <a:cs typeface="Cambria"/>
                <a:sym typeface="Cambria"/>
              </a:rPr>
              <a:t>B</a:t>
            </a:r>
            <a:endParaRPr>
              <a:latin typeface="Cambria"/>
              <a:ea typeface="Cambria"/>
              <a:cs typeface="Cambria"/>
              <a:sym typeface="Cambria"/>
            </a:endParaRPr>
          </a:p>
        </p:txBody>
      </p:sp>
      <p:sp>
        <p:nvSpPr>
          <p:cNvPr id="1270" name="Google Shape;1270;p85"/>
          <p:cNvSpPr txBo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A3A3A"/>
                </a:solidFill>
                <a:latin typeface="Open Sans"/>
                <a:ea typeface="Open Sans"/>
                <a:cs typeface="Open Sans"/>
                <a:sym typeface="Open Sans"/>
              </a:rPr>
              <a:t>Which is a term that refers to the way in which the nodes of a network are linked together?</a:t>
            </a:r>
            <a:endParaRPr sz="2200" b="1" i="0" u="none" strike="noStrike" cap="none">
              <a:solidFill>
                <a:srgbClr val="3F3F3F"/>
              </a:solidFill>
              <a:latin typeface="Open Sans"/>
              <a:ea typeface="Open Sans"/>
              <a:cs typeface="Open Sans"/>
              <a:sym typeface="Open Sans"/>
            </a:endParaRPr>
          </a:p>
        </p:txBody>
      </p:sp>
      <p:sp>
        <p:nvSpPr>
          <p:cNvPr id="1271" name="Google Shape;1271;p85"/>
          <p:cNvSpPr txBox="1"/>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Network</a:t>
            </a:r>
            <a:endParaRPr sz="2000" b="0" i="0" u="none" strike="noStrike" cap="none">
              <a:solidFill>
                <a:srgbClr val="000000"/>
              </a:solidFill>
              <a:latin typeface="Open Sans"/>
              <a:ea typeface="Open Sans"/>
              <a:cs typeface="Open Sans"/>
              <a:sym typeface="Open Sans"/>
            </a:endParaRPr>
          </a:p>
        </p:txBody>
      </p:sp>
      <p:sp>
        <p:nvSpPr>
          <p:cNvPr id="1272" name="Google Shape;1272;p85"/>
          <p:cNvSpPr txBox="1"/>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Topology</a:t>
            </a:r>
            <a:endParaRPr sz="2000" b="0" i="0" u="none" strike="noStrike" cap="none">
              <a:solidFill>
                <a:srgbClr val="024F93"/>
              </a:solidFill>
              <a:latin typeface="Open Sans"/>
              <a:ea typeface="Open Sans"/>
              <a:cs typeface="Open Sans"/>
              <a:sym typeface="Open Sans"/>
            </a:endParaRPr>
          </a:p>
        </p:txBody>
      </p:sp>
      <p:sp>
        <p:nvSpPr>
          <p:cNvPr id="1273" name="Google Shape;1273;p85"/>
          <p:cNvSpPr txBox="1"/>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Connection</a:t>
            </a:r>
            <a:endParaRPr sz="2000" b="0" i="0" u="none" strike="noStrike" cap="none">
              <a:solidFill>
                <a:srgbClr val="3F3F3F"/>
              </a:solidFill>
              <a:latin typeface="Open Sans"/>
              <a:ea typeface="Open Sans"/>
              <a:cs typeface="Open Sans"/>
              <a:sym typeface="Open Sans"/>
            </a:endParaRPr>
          </a:p>
        </p:txBody>
      </p:sp>
      <p:sp>
        <p:nvSpPr>
          <p:cNvPr id="1274" name="Google Shape;1274;p85"/>
          <p:cNvSpPr txBox="1"/>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Interconnectivity</a:t>
            </a:r>
            <a:endParaRPr sz="2000" b="0" i="0" u="none" strike="noStrike" cap="none">
              <a:solidFill>
                <a:srgbClr val="3F3F3F"/>
              </a:solidFill>
              <a:latin typeface="Open Sans"/>
              <a:ea typeface="Open Sans"/>
              <a:cs typeface="Open Sans"/>
              <a:sym typeface="Open Sans"/>
            </a:endParaRPr>
          </a:p>
        </p:txBody>
      </p:sp>
      <p:sp>
        <p:nvSpPr>
          <p:cNvPr id="1275" name="Google Shape;1275;p8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3</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Which of the following is NOT a type of transmission mode?</a:t>
            </a:r>
            <a:endParaRPr/>
          </a:p>
        </p:txBody>
      </p:sp>
      <p:sp>
        <p:nvSpPr>
          <p:cNvPr id="1281" name="Google Shape;1281;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i="0">
                <a:solidFill>
                  <a:srgbClr val="3A3A3A"/>
                </a:solidFill>
              </a:rPr>
              <a:t>Physical</a:t>
            </a:r>
            <a:endParaRPr/>
          </a:p>
        </p:txBody>
      </p:sp>
      <p:sp>
        <p:nvSpPr>
          <p:cNvPr id="1282" name="Google Shape;1282;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Simplex</a:t>
            </a:r>
            <a:endParaRPr/>
          </a:p>
        </p:txBody>
      </p:sp>
      <p:sp>
        <p:nvSpPr>
          <p:cNvPr id="1283" name="Google Shape;1283;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Full Duplex</a:t>
            </a:r>
            <a:endParaRPr/>
          </a:p>
        </p:txBody>
      </p:sp>
      <p:sp>
        <p:nvSpPr>
          <p:cNvPr id="1284" name="Google Shape;1284;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Half Duplex</a:t>
            </a:r>
            <a:endParaRPr/>
          </a:p>
        </p:txBody>
      </p:sp>
      <p:sp>
        <p:nvSpPr>
          <p:cNvPr id="1285" name="Google Shape;1285;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4</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200">
                <a:solidFill>
                  <a:srgbClr val="3A3A3A"/>
                </a:solidFill>
              </a:rPr>
              <a:t>Physical is not a type of transmission mode. </a:t>
            </a:r>
            <a:r>
              <a:rPr lang="en-US" sz="2200" i="0">
                <a:solidFill>
                  <a:srgbClr val="3A3A3A"/>
                </a:solidFill>
              </a:rPr>
              <a:t>There are three modes of transmission: simplex, half duplex, and full duplex.</a:t>
            </a:r>
            <a:endParaRPr sz="2200"/>
          </a:p>
        </p:txBody>
      </p:sp>
      <p:sp>
        <p:nvSpPr>
          <p:cNvPr id="1291" name="Google Shape;1291;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latin typeface="Cambria"/>
                <a:ea typeface="Cambria"/>
                <a:cs typeface="Cambria"/>
                <a:sym typeface="Cambria"/>
              </a:rPr>
              <a:t>A</a:t>
            </a:r>
            <a:endParaRPr>
              <a:latin typeface="Cambria"/>
              <a:ea typeface="Cambria"/>
              <a:cs typeface="Cambria"/>
              <a:sym typeface="Cambria"/>
            </a:endParaRPr>
          </a:p>
        </p:txBody>
      </p:sp>
      <p:sp>
        <p:nvSpPr>
          <p:cNvPr id="1292" name="Google Shape;1292;p87"/>
          <p:cNvSpPr txBo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A3A3A"/>
                </a:solidFill>
                <a:latin typeface="Open Sans"/>
                <a:ea typeface="Open Sans"/>
                <a:cs typeface="Open Sans"/>
                <a:sym typeface="Open Sans"/>
              </a:rPr>
              <a:t>Which of the following is NOT a type of transmission mode?</a:t>
            </a:r>
            <a:endParaRPr sz="2200" b="1" i="0" u="none" strike="noStrike" cap="none">
              <a:solidFill>
                <a:srgbClr val="3F3F3F"/>
              </a:solidFill>
              <a:latin typeface="Open Sans"/>
              <a:ea typeface="Open Sans"/>
              <a:cs typeface="Open Sans"/>
              <a:sym typeface="Open Sans"/>
            </a:endParaRPr>
          </a:p>
        </p:txBody>
      </p:sp>
      <p:sp>
        <p:nvSpPr>
          <p:cNvPr id="1293" name="Google Shape;1293;p87"/>
          <p:cNvSpPr txBox="1"/>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Physical</a:t>
            </a:r>
            <a:endParaRPr sz="2000" b="0" i="0" u="none" strike="noStrike" cap="none">
              <a:solidFill>
                <a:srgbClr val="3F3F3F"/>
              </a:solidFill>
              <a:latin typeface="Open Sans"/>
              <a:ea typeface="Open Sans"/>
              <a:cs typeface="Open Sans"/>
              <a:sym typeface="Open Sans"/>
            </a:endParaRPr>
          </a:p>
        </p:txBody>
      </p:sp>
      <p:sp>
        <p:nvSpPr>
          <p:cNvPr id="1294" name="Google Shape;1294;p87"/>
          <p:cNvSpPr txBox="1"/>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Simplex</a:t>
            </a:r>
            <a:endParaRPr sz="2000" b="0" i="0" u="none" strike="noStrike" cap="none">
              <a:solidFill>
                <a:srgbClr val="000000"/>
              </a:solidFill>
              <a:latin typeface="Open Sans"/>
              <a:ea typeface="Open Sans"/>
              <a:cs typeface="Open Sans"/>
              <a:sym typeface="Open Sans"/>
            </a:endParaRPr>
          </a:p>
        </p:txBody>
      </p:sp>
      <p:sp>
        <p:nvSpPr>
          <p:cNvPr id="1295" name="Google Shape;1295;p87"/>
          <p:cNvSpPr txBox="1"/>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Full Duplex</a:t>
            </a:r>
            <a:endParaRPr sz="2000" b="0" i="0" u="none" strike="noStrike" cap="none">
              <a:solidFill>
                <a:srgbClr val="3F3F3F"/>
              </a:solidFill>
              <a:latin typeface="Open Sans"/>
              <a:ea typeface="Open Sans"/>
              <a:cs typeface="Open Sans"/>
              <a:sym typeface="Open Sans"/>
            </a:endParaRPr>
          </a:p>
        </p:txBody>
      </p:sp>
      <p:sp>
        <p:nvSpPr>
          <p:cNvPr id="1296" name="Google Shape;1296;p87"/>
          <p:cNvSpPr txBox="1"/>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Half Duplex</a:t>
            </a:r>
            <a:endParaRPr sz="2000" b="0" i="0" u="none" strike="noStrike" cap="none">
              <a:solidFill>
                <a:srgbClr val="3F3F3F"/>
              </a:solidFill>
              <a:latin typeface="Open Sans"/>
              <a:ea typeface="Open Sans"/>
              <a:cs typeface="Open Sans"/>
              <a:sym typeface="Open Sans"/>
            </a:endParaRPr>
          </a:p>
        </p:txBody>
      </p:sp>
      <p:sp>
        <p:nvSpPr>
          <p:cNvPr id="1297" name="Google Shape;1297;p8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4</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solidFill>
                  <a:srgbClr val="3A3A3A"/>
                </a:solidFill>
              </a:rPr>
              <a:t>What is t</a:t>
            </a:r>
            <a:r>
              <a:rPr lang="en-US" i="0">
                <a:solidFill>
                  <a:srgbClr val="3A3A3A"/>
                </a:solidFill>
              </a:rPr>
              <a:t>he process of verifying the identity of a user called?</a:t>
            </a:r>
            <a:endParaRPr/>
          </a:p>
        </p:txBody>
      </p:sp>
      <p:sp>
        <p:nvSpPr>
          <p:cNvPr id="1303" name="Google Shape;1303;p8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a:solidFill>
                  <a:srgbClr val="3A3A3A"/>
                </a:solidFill>
              </a:rPr>
              <a:t>Authentication</a:t>
            </a:r>
            <a:endParaRPr/>
          </a:p>
        </p:txBody>
      </p:sp>
      <p:sp>
        <p:nvSpPr>
          <p:cNvPr id="1304" name="Google Shape;1304;p8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i="0">
                <a:solidFill>
                  <a:srgbClr val="3A3A3A"/>
                </a:solidFill>
              </a:rPr>
              <a:t>Identification</a:t>
            </a:r>
            <a:endParaRPr/>
          </a:p>
        </p:txBody>
      </p:sp>
      <p:sp>
        <p:nvSpPr>
          <p:cNvPr id="1305" name="Google Shape;1305;p8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Validation</a:t>
            </a:r>
            <a:endParaRPr/>
          </a:p>
        </p:txBody>
      </p:sp>
      <p:sp>
        <p:nvSpPr>
          <p:cNvPr id="1306" name="Google Shape;1306;p8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a:t>Verification</a:t>
            </a:r>
            <a:endParaRPr/>
          </a:p>
        </p:txBody>
      </p:sp>
      <p:sp>
        <p:nvSpPr>
          <p:cNvPr id="1307" name="Google Shape;1307;p8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a:t>5</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8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200">
                <a:solidFill>
                  <a:srgbClr val="3A3A3A"/>
                </a:solidFill>
              </a:rPr>
              <a:t>A</a:t>
            </a:r>
            <a:r>
              <a:rPr lang="en-US" sz="2200" i="0">
                <a:solidFill>
                  <a:srgbClr val="3A3A3A"/>
                </a:solidFill>
              </a:rPr>
              <a:t>uthentication </a:t>
            </a:r>
            <a:r>
              <a:rPr lang="en-US" sz="2200">
                <a:solidFill>
                  <a:srgbClr val="3A3A3A"/>
                </a:solidFill>
              </a:rPr>
              <a:t>is the process of verifying the identity of a user</a:t>
            </a:r>
            <a:r>
              <a:rPr lang="en-US" sz="2200" i="0">
                <a:solidFill>
                  <a:srgbClr val="3A3A3A"/>
                </a:solidFill>
              </a:rPr>
              <a:t>. It is typically based on passwords, smart cards, fingerprints, and so on.</a:t>
            </a:r>
            <a:endParaRPr sz="2200"/>
          </a:p>
        </p:txBody>
      </p:sp>
      <p:sp>
        <p:nvSpPr>
          <p:cNvPr id="1313" name="Google Shape;1313;p8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latin typeface="Cambria"/>
                <a:ea typeface="Cambria"/>
                <a:cs typeface="Cambria"/>
                <a:sym typeface="Cambria"/>
              </a:rPr>
              <a:t>A</a:t>
            </a:r>
            <a:endParaRPr>
              <a:latin typeface="Cambria"/>
              <a:ea typeface="Cambria"/>
              <a:cs typeface="Cambria"/>
              <a:sym typeface="Cambria"/>
            </a:endParaRPr>
          </a:p>
        </p:txBody>
      </p:sp>
      <p:sp>
        <p:nvSpPr>
          <p:cNvPr id="1314" name="Google Shape;1314;p89"/>
          <p:cNvSpPr txBox="1"/>
          <p:nvPr/>
        </p:nvSpPr>
        <p:spPr>
          <a:xfrm>
            <a:off x="3012031" y="560214"/>
            <a:ext cx="12323689" cy="142496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A3A3A"/>
                </a:solidFill>
                <a:latin typeface="Open Sans"/>
                <a:ea typeface="Open Sans"/>
                <a:cs typeface="Open Sans"/>
                <a:sym typeface="Open Sans"/>
              </a:rPr>
              <a:t>What is the process of verifying the identity of a user called?</a:t>
            </a:r>
            <a:endParaRPr/>
          </a:p>
        </p:txBody>
      </p:sp>
      <p:sp>
        <p:nvSpPr>
          <p:cNvPr id="1315" name="Google Shape;1315;p89"/>
          <p:cNvSpPr txBox="1"/>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Authentication</a:t>
            </a:r>
            <a:endParaRPr sz="2000" b="0" i="0" u="none" strike="noStrike" cap="none">
              <a:solidFill>
                <a:srgbClr val="3F3F3F"/>
              </a:solidFill>
              <a:latin typeface="Open Sans"/>
              <a:ea typeface="Open Sans"/>
              <a:cs typeface="Open Sans"/>
              <a:sym typeface="Open Sans"/>
            </a:endParaRPr>
          </a:p>
        </p:txBody>
      </p:sp>
      <p:sp>
        <p:nvSpPr>
          <p:cNvPr id="1316" name="Google Shape;1316;p89"/>
          <p:cNvSpPr txBox="1"/>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A3A3A"/>
                </a:solidFill>
                <a:latin typeface="Open Sans"/>
                <a:ea typeface="Open Sans"/>
                <a:cs typeface="Open Sans"/>
                <a:sym typeface="Open Sans"/>
              </a:rPr>
              <a:t>Identification</a:t>
            </a:r>
            <a:endParaRPr sz="2000" b="1" i="0" u="none" strike="noStrike" cap="none">
              <a:solidFill>
                <a:srgbClr val="024F93"/>
              </a:solidFill>
              <a:latin typeface="Open Sans"/>
              <a:ea typeface="Open Sans"/>
              <a:cs typeface="Open Sans"/>
              <a:sym typeface="Open Sans"/>
            </a:endParaRPr>
          </a:p>
        </p:txBody>
      </p:sp>
      <p:sp>
        <p:nvSpPr>
          <p:cNvPr id="1317" name="Google Shape;1317;p89"/>
          <p:cNvSpPr txBox="1"/>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Validation</a:t>
            </a:r>
            <a:endParaRPr sz="2000" b="0" i="0" u="none" strike="noStrike" cap="none">
              <a:solidFill>
                <a:srgbClr val="3F3F3F"/>
              </a:solidFill>
              <a:latin typeface="Open Sans"/>
              <a:ea typeface="Open Sans"/>
              <a:cs typeface="Open Sans"/>
              <a:sym typeface="Open Sans"/>
            </a:endParaRPr>
          </a:p>
        </p:txBody>
      </p:sp>
      <p:sp>
        <p:nvSpPr>
          <p:cNvPr id="1318" name="Google Shape;1318;p89"/>
          <p:cNvSpPr txBox="1"/>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Verification</a:t>
            </a:r>
            <a:endParaRPr sz="2000" b="0" i="0" u="none" strike="noStrike" cap="none">
              <a:solidFill>
                <a:srgbClr val="3F3F3F"/>
              </a:solidFill>
              <a:latin typeface="Open Sans"/>
              <a:ea typeface="Open Sans"/>
              <a:cs typeface="Open Sans"/>
              <a:sym typeface="Open Sans"/>
            </a:endParaRPr>
          </a:p>
        </p:txBody>
      </p:sp>
      <p:sp>
        <p:nvSpPr>
          <p:cNvPr id="1319" name="Google Shape;1319;p8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SzPts val="2800"/>
              <a:buFont typeface="Arial"/>
              <a:buNone/>
            </a:pPr>
            <a:r>
              <a:rPr lang="en-US" sz="2400">
                <a:latin typeface="Cambria"/>
                <a:ea typeface="Cambria"/>
                <a:cs typeface="Cambria"/>
                <a:sym typeface="Cambria"/>
              </a:rPr>
              <a:t>5</a:t>
            </a:r>
            <a:endParaRPr sz="2400">
              <a:latin typeface="Cambria"/>
              <a:ea typeface="Cambria"/>
              <a:cs typeface="Cambria"/>
              <a:sym typeface="Cambri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g121455bf69c_0_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1"/>
          <p:cNvSpPr/>
          <p:nvPr/>
        </p:nvSpPr>
        <p:spPr>
          <a:xfrm>
            <a:off x="1830700" y="1582875"/>
            <a:ext cx="12735000" cy="1851000"/>
          </a:xfrm>
          <a:prstGeom prst="roundRect">
            <a:avLst>
              <a:gd name="adj" fmla="val 16667"/>
            </a:avLst>
          </a:prstGeom>
          <a:solidFill>
            <a:schemeClr val="lt2"/>
          </a:solidFill>
          <a:ln w="9525" cap="flat" cmpd="sng">
            <a:solidFill>
              <a:srgbClr val="3F73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Computer Memory</a:t>
            </a:r>
            <a:endParaRPr>
              <a:solidFill>
                <a:srgbClr val="3F3F3F"/>
              </a:solidFill>
            </a:endParaRPr>
          </a:p>
        </p:txBody>
      </p:sp>
      <p:sp>
        <p:nvSpPr>
          <p:cNvPr id="494" name="Google Shape;494;p51"/>
          <p:cNvSpPr txBox="1">
            <a:spLocks noGrp="1"/>
          </p:cNvSpPr>
          <p:nvPr>
            <p:ph type="body" idx="1"/>
          </p:nvPr>
        </p:nvSpPr>
        <p:spPr>
          <a:xfrm>
            <a:off x="1830700" y="1778925"/>
            <a:ext cx="12735000" cy="1458900"/>
          </a:xfrm>
          <a:prstGeom prst="rect">
            <a:avLst/>
          </a:prstGeom>
          <a:noFill/>
          <a:ln>
            <a:noFill/>
          </a:ln>
        </p:spPr>
        <p:txBody>
          <a:bodyPr spcFirstLastPara="1" wrap="square" lIns="91425" tIns="0" rIns="91425" bIns="0" anchor="t" anchorCtr="0">
            <a:noAutofit/>
          </a:bodyPr>
          <a:lstStyle/>
          <a:p>
            <a:pPr marL="457200" lvl="0" indent="0" algn="ctr" rtl="0">
              <a:lnSpc>
                <a:spcPct val="142857"/>
              </a:lnSpc>
              <a:spcBef>
                <a:spcPts val="1000"/>
              </a:spcBef>
              <a:spcAft>
                <a:spcPts val="0"/>
              </a:spcAft>
              <a:buSzPts val="2800"/>
              <a:buNone/>
            </a:pPr>
            <a:r>
              <a:rPr lang="en-US">
                <a:solidFill>
                  <a:srgbClr val="3F3F3F"/>
                </a:solidFill>
              </a:rPr>
              <a:t>The performance of a computer system depends upon the memory and CPU. A CPU is capable </a:t>
            </a:r>
            <a:r>
              <a:rPr lang="en-US"/>
              <a:t>of</a:t>
            </a:r>
            <a:r>
              <a:rPr lang="en-US">
                <a:solidFill>
                  <a:srgbClr val="3F3F3F"/>
                </a:solidFill>
              </a:rPr>
              <a:t> storing only instructions required to operate the computer. Therefore, it is mandatory to have the memory to run a computer properly.</a:t>
            </a:r>
            <a:endParaRPr>
              <a:solidFill>
                <a:srgbClr val="3F3F3F"/>
              </a:solidFill>
            </a:endParaRPr>
          </a:p>
        </p:txBody>
      </p:sp>
      <p:sp>
        <p:nvSpPr>
          <p:cNvPr id="495" name="Google Shape;495;p51"/>
          <p:cNvSpPr/>
          <p:nvPr/>
        </p:nvSpPr>
        <p:spPr>
          <a:xfrm>
            <a:off x="6032500" y="816324"/>
            <a:ext cx="4189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6" name="Google Shape;496;p51"/>
          <p:cNvPicPr preferRelativeResize="0"/>
          <p:nvPr/>
        </p:nvPicPr>
        <p:blipFill rotWithShape="1">
          <a:blip r:embed="rId3">
            <a:alphaModFix/>
          </a:blip>
          <a:srcRect/>
          <a:stretch/>
        </p:blipFill>
        <p:spPr>
          <a:xfrm>
            <a:off x="6278900" y="4099625"/>
            <a:ext cx="3555400" cy="364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11ea2f3a84f_1_311"/>
          <p:cNvSpPr/>
          <p:nvPr/>
        </p:nvSpPr>
        <p:spPr>
          <a:xfrm>
            <a:off x="1909350" y="1473650"/>
            <a:ext cx="12858900" cy="1661100"/>
          </a:xfrm>
          <a:prstGeom prst="roundRect">
            <a:avLst>
              <a:gd name="adj" fmla="val 16667"/>
            </a:avLst>
          </a:prstGeom>
          <a:solidFill>
            <a:srgbClr val="F9DEC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g11ea2f3a84f_1_3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Computer Memory</a:t>
            </a:r>
            <a:endParaRPr>
              <a:solidFill>
                <a:srgbClr val="3F3F3F"/>
              </a:solidFill>
            </a:endParaRPr>
          </a:p>
        </p:txBody>
      </p:sp>
      <p:sp>
        <p:nvSpPr>
          <p:cNvPr id="503" name="Google Shape;503;g11ea2f3a84f_1_311"/>
          <p:cNvSpPr txBox="1">
            <a:spLocks noGrp="1"/>
          </p:cNvSpPr>
          <p:nvPr>
            <p:ph type="body" idx="1"/>
          </p:nvPr>
        </p:nvSpPr>
        <p:spPr>
          <a:xfrm>
            <a:off x="2152350" y="1585400"/>
            <a:ext cx="12372900" cy="1437600"/>
          </a:xfrm>
          <a:prstGeom prst="rect">
            <a:avLst/>
          </a:prstGeom>
          <a:noFill/>
          <a:ln>
            <a:noFill/>
          </a:ln>
        </p:spPr>
        <p:txBody>
          <a:bodyPr spcFirstLastPara="1" wrap="square" lIns="91425" tIns="0" rIns="91425" bIns="0" anchor="t" anchorCtr="0">
            <a:noAutofit/>
          </a:bodyPr>
          <a:lstStyle/>
          <a:p>
            <a:pPr marL="457200" lvl="0" indent="0" algn="ctr" rtl="0">
              <a:lnSpc>
                <a:spcPct val="142857"/>
              </a:lnSpc>
              <a:spcBef>
                <a:spcPts val="1000"/>
              </a:spcBef>
              <a:spcAft>
                <a:spcPts val="0"/>
              </a:spcAft>
              <a:buSzPts val="2800"/>
              <a:buNone/>
            </a:pPr>
            <a:r>
              <a:rPr lang="en-US">
                <a:solidFill>
                  <a:srgbClr val="3F3F3F"/>
                </a:solidFill>
              </a:rPr>
              <a:t>Memory is a set of memory cells known as </a:t>
            </a:r>
            <a:r>
              <a:rPr lang="en-US"/>
              <a:t>the </a:t>
            </a:r>
            <a:r>
              <a:rPr lang="en-US">
                <a:solidFill>
                  <a:srgbClr val="3F3F3F"/>
                </a:solidFill>
              </a:rPr>
              <a:t>building block of memory. Each memory cell has a unique index number or identification number known as the unique address of the specific memory cell. </a:t>
            </a:r>
            <a:endParaRPr>
              <a:solidFill>
                <a:srgbClr val="3F3F3F"/>
              </a:solidFill>
            </a:endParaRPr>
          </a:p>
        </p:txBody>
      </p:sp>
      <p:sp>
        <p:nvSpPr>
          <p:cNvPr id="504" name="Google Shape;504;g11ea2f3a84f_1_311"/>
          <p:cNvSpPr/>
          <p:nvPr/>
        </p:nvSpPr>
        <p:spPr>
          <a:xfrm>
            <a:off x="1909350" y="6992200"/>
            <a:ext cx="12858900" cy="1563300"/>
          </a:xfrm>
          <a:prstGeom prst="roundRect">
            <a:avLst>
              <a:gd name="adj" fmla="val 16667"/>
            </a:avLst>
          </a:prstGeom>
          <a:solidFill>
            <a:srgbClr val="F9DEC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42857"/>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computer system is built using a combination of these types of computer memory, and the configuration can be optimized to produce the maximum data processing speed, the minimum cost, or some compromise between these two.</a:t>
            </a:r>
            <a:endParaRPr sz="2200" b="0" i="0" u="none" strike="noStrike" cap="none">
              <a:solidFill>
                <a:srgbClr val="3F3F3F"/>
              </a:solidFill>
              <a:latin typeface="Open Sans"/>
              <a:ea typeface="Open Sans"/>
              <a:cs typeface="Open Sans"/>
              <a:sym typeface="Open Sans"/>
            </a:endParaRPr>
          </a:p>
        </p:txBody>
      </p:sp>
      <p:sp>
        <p:nvSpPr>
          <p:cNvPr id="505" name="Google Shape;505;g11ea2f3a84f_1_311"/>
          <p:cNvSpPr/>
          <p:nvPr/>
        </p:nvSpPr>
        <p:spPr>
          <a:xfrm>
            <a:off x="6032500" y="816352"/>
            <a:ext cx="4189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6" name="Google Shape;506;g11ea2f3a84f_1_311"/>
          <p:cNvPicPr preferRelativeResize="0"/>
          <p:nvPr/>
        </p:nvPicPr>
        <p:blipFill rotWithShape="1">
          <a:blip r:embed="rId3">
            <a:alphaModFix/>
          </a:blip>
          <a:srcRect/>
          <a:stretch/>
        </p:blipFill>
        <p:spPr>
          <a:xfrm>
            <a:off x="6254600" y="3362125"/>
            <a:ext cx="3746812" cy="310380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4709</Words>
  <Application>Microsoft Office PowerPoint</Application>
  <PresentationFormat>Custom</PresentationFormat>
  <Paragraphs>550</Paragraphs>
  <Slides>76</Slides>
  <Notes>76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76</vt:i4>
      </vt:variant>
    </vt:vector>
  </HeadingPairs>
  <TitlesOfParts>
    <vt:vector size="84" baseType="lpstr">
      <vt:lpstr>Gill Sans</vt:lpstr>
      <vt:lpstr>Cambria</vt:lpstr>
      <vt:lpstr>Arial</vt:lpstr>
      <vt:lpstr>Calibri</vt:lpstr>
      <vt:lpstr>Open Sans</vt:lpstr>
      <vt:lpstr>Courier New</vt:lpstr>
      <vt:lpstr>Digital Marketing</vt:lpstr>
      <vt:lpstr>Digital Marketing</vt:lpstr>
      <vt:lpstr>PowerPoint Presentation</vt:lpstr>
      <vt:lpstr>PowerPoint Presentation</vt:lpstr>
      <vt:lpstr>PowerPoint Presentation</vt:lpstr>
      <vt:lpstr>PowerPoint Presentation</vt:lpstr>
      <vt:lpstr>Computer Fundamentals</vt:lpstr>
      <vt:lpstr>Computer Fundamentals</vt:lpstr>
      <vt:lpstr>Computer Components</vt:lpstr>
      <vt:lpstr>Computer Memory</vt:lpstr>
      <vt:lpstr>Computer Memory</vt:lpstr>
      <vt:lpstr>Computer Memory Hierarchy</vt:lpstr>
      <vt:lpstr>Number System</vt:lpstr>
      <vt:lpstr>Number System</vt:lpstr>
      <vt:lpstr>PowerPoint Presentation</vt:lpstr>
      <vt:lpstr>What Is an Operating System?</vt:lpstr>
      <vt:lpstr>What Is an Operating System?</vt:lpstr>
      <vt:lpstr>What Is an Operating System?</vt:lpstr>
      <vt:lpstr>Operating System</vt:lpstr>
      <vt:lpstr>Objectives of an Operating System</vt:lpstr>
      <vt:lpstr>Features of an Operating System</vt:lpstr>
      <vt:lpstr>Features of an Operating System</vt:lpstr>
      <vt:lpstr>PowerPoint Presentation</vt:lpstr>
      <vt:lpstr>Introduction to Computer Networks</vt:lpstr>
      <vt:lpstr>Computer Networks Features</vt:lpstr>
      <vt:lpstr>Computer Networks</vt:lpstr>
      <vt:lpstr>Communication Model</vt:lpstr>
      <vt:lpstr>Network Topology</vt:lpstr>
      <vt:lpstr>Network Topology</vt:lpstr>
      <vt:lpstr>Bus Topology</vt:lpstr>
      <vt:lpstr>Bus Topology</vt:lpstr>
      <vt:lpstr>Ring Topology</vt:lpstr>
      <vt:lpstr>Advantages and Disadvantages </vt:lpstr>
      <vt:lpstr>Star Topology</vt:lpstr>
      <vt:lpstr>Advantages and Disadvantages </vt:lpstr>
      <vt:lpstr>Mesh Topology</vt:lpstr>
      <vt:lpstr>Advantages and Disadvantages </vt:lpstr>
      <vt:lpstr>Tree Topology</vt:lpstr>
      <vt:lpstr>Advantages and Disadvantages </vt:lpstr>
      <vt:lpstr>Hybrid Topology</vt:lpstr>
      <vt:lpstr>Advantages and Disadvantages </vt:lpstr>
      <vt:lpstr>Computer Network Types</vt:lpstr>
      <vt:lpstr>LAN (Local Area Network)</vt:lpstr>
      <vt:lpstr>MAN (Metropolitan Area Network)</vt:lpstr>
      <vt:lpstr>WAN (Wide Area Network)</vt:lpstr>
      <vt:lpstr>Transmission Modes</vt:lpstr>
      <vt:lpstr>Transmission Modes</vt:lpstr>
      <vt:lpstr>Simplex Transmission Mode</vt:lpstr>
      <vt:lpstr>Half-Duplex Transmission Mode</vt:lpstr>
      <vt:lpstr>Full-Duplex Transmission Mode</vt:lpstr>
      <vt:lpstr>PowerPoint Presentation</vt:lpstr>
      <vt:lpstr>Internet</vt:lpstr>
      <vt:lpstr>Internet</vt:lpstr>
      <vt:lpstr>Intranet</vt:lpstr>
      <vt:lpstr>Extranet</vt:lpstr>
      <vt:lpstr>Extranet</vt:lpstr>
      <vt:lpstr>Internet, Intranet, and Extranet</vt:lpstr>
      <vt:lpstr>Email</vt:lpstr>
      <vt:lpstr>Email</vt:lpstr>
      <vt:lpstr>Email</vt:lpstr>
      <vt:lpstr>WebMail Providers</vt:lpstr>
      <vt:lpstr>PowerPoint Presentation</vt:lpstr>
      <vt:lpstr>What Is Computer Security?</vt:lpstr>
      <vt:lpstr>CIA Triad in Security</vt:lpstr>
      <vt:lpstr>CIA Triad in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2022-04-20T08:40:38Z</dcterms:modified>
</cp:coreProperties>
</file>